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42E31B3B.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2_158DD608.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6" r:id="rId2"/>
    <p:sldId id="257" r:id="rId3"/>
    <p:sldId id="258" r:id="rId4"/>
    <p:sldId id="259" r:id="rId5"/>
    <p:sldId id="268" r:id="rId6"/>
    <p:sldId id="269" r:id="rId7"/>
    <p:sldId id="271" r:id="rId8"/>
    <p:sldId id="266" r:id="rId9"/>
    <p:sldId id="272" r:id="rId10"/>
    <p:sldId id="267" r:id="rId11"/>
    <p:sldId id="263" r:id="rId12"/>
    <p:sldId id="273" r:id="rId13"/>
    <p:sldId id="274" r:id="rId14"/>
    <p:sldId id="275" r:id="rId15"/>
    <p:sldId id="277" r:id="rId16"/>
    <p:sldId id="279" r:id="rId17"/>
    <p:sldId id="276" r:id="rId18"/>
    <p:sldId id="278" r:id="rId19"/>
    <p:sldId id="280" r:id="rId20"/>
    <p:sldId id="281" r:id="rId21"/>
    <p:sldId id="282" r:id="rId22"/>
    <p:sldId id="283" r:id="rId23"/>
    <p:sldId id="284" r:id="rId24"/>
    <p:sldId id="285" r:id="rId25"/>
    <p:sldId id="264" r:id="rId26"/>
    <p:sldId id="27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516C3B-7629-59BA-BECB-AF127B30D97F}" name="Huang, Frederick" initials="" userId="S::freddiee@ad.unc.edu::4c369795-ea59-4d65-9fdd-e11fbe556bd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26"/>
    <p:restoredTop sz="78563"/>
  </p:normalViewPr>
  <p:slideViewPr>
    <p:cSldViewPr snapToGrid="0">
      <p:cViewPr varScale="1">
        <p:scale>
          <a:sx n="112" d="100"/>
          <a:sy n="112" d="100"/>
        </p:scale>
        <p:origin x="299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omments/modernComment_100_42E31B3B.xml><?xml version="1.0" encoding="utf-8"?>
<p188:cmLst xmlns:a="http://schemas.openxmlformats.org/drawingml/2006/main" xmlns:r="http://schemas.openxmlformats.org/officeDocument/2006/relationships" xmlns:p188="http://schemas.microsoft.com/office/powerpoint/2018/8/main">
  <p188:cm id="{1F956FEE-0482-0B4A-A39D-50313330C549}" authorId="{85516C3B-7629-59BA-BECB-AF127B30D97F}" created="2024-09-30T20:32:10.479">
    <pc:sldMkLst xmlns:pc="http://schemas.microsoft.com/office/powerpoint/2013/main/command">
      <pc:docMk/>
      <pc:sldMk cId="1122179899" sldId="256"/>
    </pc:sldMkLst>
    <p188:txBody>
      <a:bodyPr/>
      <a:lstStyle/>
      <a:p>
        <a:r>
          <a:rPr lang="en-US"/>
          <a:t>Change the template to the bme format</a:t>
        </a:r>
      </a:p>
    </p188:txBody>
  </p188:cm>
</p188:cmLst>
</file>

<file path=ppt/comments/modernComment_102_158DD608.xml><?xml version="1.0" encoding="utf-8"?>
<p188:cmLst xmlns:a="http://schemas.openxmlformats.org/drawingml/2006/main" xmlns:r="http://schemas.openxmlformats.org/officeDocument/2006/relationships" xmlns:p188="http://schemas.microsoft.com/office/powerpoint/2018/8/main">
  <p188:cm id="{11F865B3-D2A3-B04C-9915-2B8B272B3D7B}" authorId="{85516C3B-7629-59BA-BECB-AF127B30D97F}" created="2024-09-30T20:31:28.993">
    <pc:sldMkLst xmlns:pc="http://schemas.microsoft.com/office/powerpoint/2013/main/command">
      <pc:docMk/>
      <pc:sldMk cId="361616904" sldId="258"/>
    </pc:sldMkLst>
    <p188:txBody>
      <a:bodyPr/>
      <a:lstStyle/>
      <a:p>
        <a:r>
          <a:rPr lang="en-US"/>
          <a:t>Get a visual of the of dimers </a:t>
        </a:r>
      </a:p>
    </p188:txBody>
  </p188:cm>
  <p188:cm id="{6FB58882-A353-FD46-9622-1B09C97FF5F9}" authorId="{85516C3B-7629-59BA-BECB-AF127B30D97F}" created="2024-09-30T20:32:00.415">
    <pc:sldMkLst xmlns:pc="http://schemas.microsoft.com/office/powerpoint/2013/main/command">
      <pc:docMk/>
      <pc:sldMk cId="361616904" sldId="258"/>
    </pc:sldMkLst>
    <p188:txBody>
      <a:bodyPr/>
      <a:lstStyle/>
      <a:p>
        <a:r>
          <a:rPr lang="en-US"/>
          <a:t>Bring a close up of the metal cofactor</a:t>
        </a:r>
      </a:p>
    </p188:txBody>
  </p188:cm>
  <p188:cm id="{56096337-7EAC-834D-9919-9D69F8CB793C}" authorId="{85516C3B-7629-59BA-BECB-AF127B30D97F}" created="2024-10-02T20:03:37.979">
    <ac:txMkLst xmlns:ac="http://schemas.microsoft.com/office/drawing/2013/main/command">
      <pc:docMk xmlns:pc="http://schemas.microsoft.com/office/powerpoint/2013/main/command"/>
      <pc:sldMk xmlns:pc="http://schemas.microsoft.com/office/powerpoint/2013/main/command" cId="361616904" sldId="258"/>
      <ac:spMk id="3" creationId="{527F4C30-8841-3DD3-4C18-86AC56A34C90}"/>
      <ac:txMk cp="0" len="69">
        <ac:context len="387" hash="2693001487"/>
      </ac:txMk>
    </ac:txMkLst>
    <p188:pos x="3807016" y="379386"/>
    <p188:txBody>
      <a:bodyPr/>
      <a:lstStyle/>
      <a:p>
        <a:r>
          <a:rPr lang="en-US"/>
          <a:t>When was this first visualized? By whom?</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9066A9-8840-4F49-BD6F-74AF7C2061B3}" type="datetimeFigureOut">
              <a:rPr lang="en-US" smtClean="0"/>
              <a:t>12/5/24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D7713-43DB-6F4E-891A-189101F0E2EB}" type="slidenum">
              <a:rPr lang="en-US" smtClean="0"/>
              <a:t>‹#›</a:t>
            </a:fld>
            <a:endParaRPr lang="en-US"/>
          </a:p>
        </p:txBody>
      </p:sp>
    </p:spTree>
    <p:extLst>
      <p:ext uri="{BB962C8B-B14F-4D97-AF65-F5344CB8AC3E}">
        <p14:creationId xmlns:p14="http://schemas.microsoft.com/office/powerpoint/2010/main" val="249515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1D7713-43DB-6F4E-891A-189101F0E2EB}" type="slidenum">
              <a:rPr lang="en-US" smtClean="0"/>
              <a:t>1</a:t>
            </a:fld>
            <a:endParaRPr lang="en-US"/>
          </a:p>
        </p:txBody>
      </p:sp>
    </p:spTree>
    <p:extLst>
      <p:ext uri="{BB962C8B-B14F-4D97-AF65-F5344CB8AC3E}">
        <p14:creationId xmlns:p14="http://schemas.microsoft.com/office/powerpoint/2010/main" val="283594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Times New Roman" panose="02020603050405020304" pitchFamily="18" charset="0"/>
                <a:ea typeface="Times New Roman" panose="02020603050405020304" pitchFamily="18" charset="0"/>
              </a:rPr>
              <a:t>There are various factors that can determine an engineered insulin molecule’s ability to rapidly act, including but not limited to: residues that promote hexamer formation and attachments of fatty acids to encourage hexamer formation and delay absorption.</a:t>
            </a:r>
          </a:p>
          <a:p>
            <a:endParaRPr lang="en-US" sz="1800" kern="0" dirty="0">
              <a:effectLst/>
              <a:latin typeface="Times New Roman" panose="02020603050405020304" pitchFamily="18" charset="0"/>
            </a:endParaRPr>
          </a:p>
          <a:p>
            <a:r>
              <a:rPr lang="en-US" sz="1800" kern="0" dirty="0">
                <a:effectLst/>
                <a:latin typeface="Times New Roman" panose="02020603050405020304" pitchFamily="18" charset="0"/>
                <a:ea typeface="Times New Roman" panose="02020603050405020304" pitchFamily="18" charset="0"/>
              </a:rPr>
              <a:t>Such modifications can help meet diverse needs of diabetic patients who require different insulin action profiles to optimize glycemic control in their medication regiment.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851D7713-43DB-6F4E-891A-189101F0E2EB}" type="slidenum">
              <a:rPr lang="en-US" smtClean="0"/>
              <a:t>14</a:t>
            </a:fld>
            <a:endParaRPr lang="en-US"/>
          </a:p>
        </p:txBody>
      </p:sp>
    </p:spTree>
    <p:extLst>
      <p:ext uri="{BB962C8B-B14F-4D97-AF65-F5344CB8AC3E}">
        <p14:creationId xmlns:p14="http://schemas.microsoft.com/office/powerpoint/2010/main" val="2260406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forward, I needed some guidance, and I needed some direction for where to potentially introduce a mutation within SCI-57</a:t>
            </a:r>
          </a:p>
        </p:txBody>
      </p:sp>
      <p:sp>
        <p:nvSpPr>
          <p:cNvPr id="4" name="Slide Number Placeholder 3"/>
          <p:cNvSpPr>
            <a:spLocks noGrp="1"/>
          </p:cNvSpPr>
          <p:nvPr>
            <p:ph type="sldNum" sz="quarter" idx="5"/>
          </p:nvPr>
        </p:nvSpPr>
        <p:spPr/>
        <p:txBody>
          <a:bodyPr/>
          <a:lstStyle/>
          <a:p>
            <a:fld id="{851D7713-43DB-6F4E-891A-189101F0E2EB}" type="slidenum">
              <a:rPr lang="en-US" smtClean="0"/>
              <a:t>15</a:t>
            </a:fld>
            <a:endParaRPr lang="en-US"/>
          </a:p>
        </p:txBody>
      </p:sp>
    </p:spTree>
    <p:extLst>
      <p:ext uri="{BB962C8B-B14F-4D97-AF65-F5344CB8AC3E}">
        <p14:creationId xmlns:p14="http://schemas.microsoft.com/office/powerpoint/2010/main" val="3337259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000000"/>
                </a:solidFill>
                <a:effectLst/>
                <a:latin typeface="Times New Roman" panose="02020603050405020304" pitchFamily="18" charset="0"/>
                <a:ea typeface="Times New Roman" panose="02020603050405020304" pitchFamily="18" charset="0"/>
              </a:rPr>
              <a:t>introduction of aromatic residues that were suggested to enhance binding within Con-Ins-receptor complexes struggled to balance flexibility with binding interactions.</a:t>
            </a:r>
            <a:r>
              <a:rPr lang="en-US" dirty="0">
                <a:effectLst/>
              </a:rPr>
              <a:t> </a:t>
            </a:r>
          </a:p>
          <a:p>
            <a:endParaRPr lang="en-US" dirty="0">
              <a:effectLst/>
            </a:endParaRPr>
          </a:p>
          <a:p>
            <a:r>
              <a:rPr lang="en-US" sz="1800" kern="0" dirty="0">
                <a:solidFill>
                  <a:srgbClr val="000000"/>
                </a:solidFill>
                <a:effectLst/>
                <a:latin typeface="Times New Roman" panose="02020603050405020304" pitchFamily="18" charset="0"/>
                <a:ea typeface="Times New Roman" panose="02020603050405020304" pitchFamily="18" charset="0"/>
              </a:rPr>
              <a:t>Though promising at first, subsequent simulations through </a:t>
            </a:r>
            <a:r>
              <a:rPr lang="en-US" sz="1800" kern="0" dirty="0" err="1">
                <a:solidFill>
                  <a:srgbClr val="000000"/>
                </a:solidFill>
                <a:effectLst/>
                <a:latin typeface="Times New Roman" panose="02020603050405020304" pitchFamily="18" charset="0"/>
                <a:ea typeface="Times New Roman" panose="02020603050405020304" pitchFamily="18" charset="0"/>
              </a:rPr>
              <a:t>PyMol</a:t>
            </a:r>
            <a:r>
              <a:rPr lang="en-US" sz="1800" kern="0" dirty="0">
                <a:solidFill>
                  <a:srgbClr val="000000"/>
                </a:solidFill>
                <a:effectLst/>
                <a:latin typeface="Times New Roman" panose="02020603050405020304" pitchFamily="18" charset="0"/>
                <a:ea typeface="Times New Roman" panose="02020603050405020304" pitchFamily="18" charset="0"/>
              </a:rPr>
              <a:t> and </a:t>
            </a:r>
            <a:r>
              <a:rPr lang="en-US" sz="1800" kern="0" dirty="0" err="1">
                <a:solidFill>
                  <a:srgbClr val="000000"/>
                </a:solidFill>
                <a:effectLst/>
                <a:latin typeface="Times New Roman" panose="02020603050405020304" pitchFamily="18" charset="0"/>
                <a:ea typeface="Times New Roman" panose="02020603050405020304" pitchFamily="18" charset="0"/>
              </a:rPr>
              <a:t>ClusPro</a:t>
            </a:r>
            <a:r>
              <a:rPr lang="en-US" sz="1800" kern="0" dirty="0">
                <a:solidFill>
                  <a:srgbClr val="000000"/>
                </a:solidFill>
                <a:effectLst/>
                <a:latin typeface="Times New Roman" panose="02020603050405020304" pitchFamily="18" charset="0"/>
                <a:ea typeface="Times New Roman" panose="02020603050405020304" pitchFamily="18" charset="0"/>
              </a:rPr>
              <a:t> indicated that mutation of GlyB20 on SCI-57 may not be viable as it renders the conformation to be unfavorable during SCI-receptor docking. Glycine as an amino acid contains only 1 hydrogen atom within its side chain, making it much smaller than the mutations introduced.</a:t>
            </a:r>
            <a:r>
              <a:rPr lang="en-US" dirty="0">
                <a:effectLst/>
              </a:rPr>
              <a:t> </a:t>
            </a:r>
          </a:p>
          <a:p>
            <a:endParaRPr lang="en-US" dirty="0">
              <a:effectLst/>
            </a:endParaRPr>
          </a:p>
          <a:p>
            <a:r>
              <a:rPr lang="en-US" sz="1800" kern="0" dirty="0">
                <a:solidFill>
                  <a:srgbClr val="000000"/>
                </a:solidFill>
                <a:effectLst/>
                <a:latin typeface="Times New Roman" panose="02020603050405020304" pitchFamily="18" charset="0"/>
                <a:ea typeface="Times New Roman" panose="02020603050405020304" pitchFamily="18" charset="0"/>
              </a:rPr>
              <a:t>These introduced amino acid mutations, while suggested to contribute to strengthened binding affinity and potency in Con-Ins, ended up hindering this by their effect on the </a:t>
            </a:r>
            <a:r>
              <a:rPr lang="en-US" sz="1800" kern="0" dirty="0" err="1">
                <a:solidFill>
                  <a:srgbClr val="000000"/>
                </a:solidFill>
                <a:effectLst/>
                <a:latin typeface="Times New Roman" panose="02020603050405020304" pitchFamily="18" charset="0"/>
                <a:ea typeface="Times New Roman" panose="02020603050405020304" pitchFamily="18" charset="0"/>
              </a:rPr>
              <a:t>ß</a:t>
            </a:r>
            <a:r>
              <a:rPr lang="en-US" sz="1800" kern="0" dirty="0">
                <a:solidFill>
                  <a:srgbClr val="000000"/>
                </a:solidFill>
                <a:effectLst/>
                <a:latin typeface="Times New Roman" panose="02020603050405020304" pitchFamily="18" charset="0"/>
                <a:ea typeface="Times New Roman" panose="02020603050405020304" pitchFamily="18" charset="0"/>
              </a:rPr>
              <a:t>-turn at position 20 to 23 on the B chain.</a:t>
            </a:r>
            <a:r>
              <a:rPr lang="en-US" dirty="0">
                <a:effectLst/>
              </a:rPr>
              <a:t> </a:t>
            </a:r>
          </a:p>
          <a:p>
            <a:endParaRPr lang="en-US" dirty="0">
              <a:effectLst/>
            </a:endParaRPr>
          </a:p>
          <a:p>
            <a:r>
              <a:rPr lang="en-US" sz="1800" kern="0" dirty="0">
                <a:solidFill>
                  <a:srgbClr val="000000"/>
                </a:solidFill>
                <a:effectLst/>
                <a:latin typeface="Times New Roman" panose="02020603050405020304" pitchFamily="18" charset="0"/>
                <a:ea typeface="Times New Roman" panose="02020603050405020304" pitchFamily="18" charset="0"/>
              </a:rPr>
              <a:t>The obtained data, while promising numerically, provided validation of that that hypothesis was likely not correct. Movement of mutated SCI-57 molecules at the B20 positions altered the locations of the energy minimized dockings between them and insulin receptors. This suggests the incompatibility of mutagenesis of this kind. While discouraging, the results obtained from these simulations highlighted the critical need for flexibility within the protein structure at the B20-B23 region. This region demands this greatly, and that function is supported by amino acids like GlyB20 in SCI-57 that trade idealizing binding interactions for flexibility by minimizing steric clashes.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851D7713-43DB-6F4E-891A-189101F0E2EB}" type="slidenum">
              <a:rPr lang="en-US" smtClean="0"/>
              <a:t>23</a:t>
            </a:fld>
            <a:endParaRPr lang="en-US"/>
          </a:p>
        </p:txBody>
      </p:sp>
    </p:spTree>
    <p:extLst>
      <p:ext uri="{BB962C8B-B14F-4D97-AF65-F5344CB8AC3E}">
        <p14:creationId xmlns:p14="http://schemas.microsoft.com/office/powerpoint/2010/main" val="370136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Times New Roman" panose="02020603050405020304" pitchFamily="18" charset="0"/>
                <a:ea typeface="Times New Roman" panose="02020603050405020304" pitchFamily="18" charset="0"/>
              </a:rPr>
              <a:t>My motivation behind studying this molecule is based around several factors. As recent as 2022, millions globally are diagnosed and live with either type 1 or 2 diabetes, with several close family members of mine living with the former.</a:t>
            </a:r>
            <a:r>
              <a:rPr lang="en-US" dirty="0">
                <a:effectLst/>
              </a:rPr>
              <a:t> </a:t>
            </a:r>
          </a:p>
          <a:p>
            <a:endParaRPr lang="en-US" dirty="0">
              <a:effectLst/>
            </a:endParaRPr>
          </a:p>
          <a:p>
            <a:r>
              <a:rPr lang="en-US" sz="1800" kern="0" dirty="0">
                <a:effectLst/>
                <a:latin typeface="Times New Roman" panose="02020603050405020304" pitchFamily="18" charset="0"/>
                <a:ea typeface="Times New Roman" panose="02020603050405020304" pitchFamily="18" charset="0"/>
              </a:rPr>
              <a:t>Reports and projections suggest that cases could roughly double by 2040. Insulin, a key molecule at the center of this disease, has had many analogs developed to treat and manage life-threatening symptoms of these conditions.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51D7713-43DB-6F4E-891A-189101F0E2EB}" type="slidenum">
              <a:rPr lang="en-US" smtClean="0"/>
              <a:t>2</a:t>
            </a:fld>
            <a:endParaRPr lang="en-US"/>
          </a:p>
        </p:txBody>
      </p:sp>
    </p:spTree>
    <p:extLst>
      <p:ext uri="{BB962C8B-B14F-4D97-AF65-F5344CB8AC3E}">
        <p14:creationId xmlns:p14="http://schemas.microsoft.com/office/powerpoint/2010/main" val="2467988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Times New Roman" panose="02020603050405020304" pitchFamily="18" charset="0"/>
                <a:ea typeface="Times New Roman" panose="02020603050405020304" pitchFamily="18" charset="0"/>
              </a:rPr>
              <a:t>In an effort to address this challenge, researchers have developed an ultra-stable single chain insulin analog as a proof of concept to address the problem of insulin stability in the absence of a cold chain.</a:t>
            </a:r>
            <a:r>
              <a:rPr lang="en-US" dirty="0">
                <a:effectLst/>
              </a:rPr>
              <a:t> </a:t>
            </a:r>
            <a:r>
              <a:rPr lang="en-US" sz="1800" kern="0" dirty="0">
                <a:effectLst/>
                <a:latin typeface="Times New Roman" panose="02020603050405020304" pitchFamily="18" charset="0"/>
                <a:ea typeface="Times New Roman" panose="02020603050405020304" pitchFamily="18" charset="0"/>
              </a:rPr>
              <a:t>This ultra-stable single-chain insulin analog is also abbreviated in literature as “SCI-57” or “SCI-a” as they denote a single-chain insulin analog comprised of 57 amino acids. Compared to WT insulin found in humans (</a:t>
            </a:r>
            <a:r>
              <a:rPr lang="en-US" sz="1800" i="1" kern="0" dirty="0">
                <a:effectLst/>
                <a:latin typeface="Times New Roman" panose="02020603050405020304" pitchFamily="18" charset="0"/>
                <a:ea typeface="Times New Roman" panose="02020603050405020304" pitchFamily="18" charset="0"/>
              </a:rPr>
              <a:t>homo sapiens)</a:t>
            </a:r>
            <a:r>
              <a:rPr lang="en-US" sz="1800" kern="0" dirty="0">
                <a:effectLst/>
                <a:latin typeface="Times New Roman" panose="02020603050405020304" pitchFamily="18" charset="0"/>
                <a:ea typeface="Times New Roman" panose="02020603050405020304" pitchFamily="18" charset="0"/>
              </a:rPr>
              <a:t>, this molecule is artificially made through native chemical ligation  or recombinant expression through either </a:t>
            </a:r>
            <a:r>
              <a:rPr lang="en-US" sz="1800" kern="0" dirty="0" err="1">
                <a:effectLst/>
                <a:latin typeface="Times New Roman" panose="02020603050405020304" pitchFamily="18" charset="0"/>
                <a:ea typeface="Times New Roman" panose="02020603050405020304" pitchFamily="18" charset="0"/>
              </a:rPr>
              <a:t>p.pastoris</a:t>
            </a:r>
            <a:r>
              <a:rPr lang="en-US" sz="1800" kern="0" dirty="0">
                <a:effectLst/>
                <a:latin typeface="Times New Roman" panose="02020603050405020304" pitchFamily="18" charset="0"/>
                <a:ea typeface="Times New Roman" panose="02020603050405020304" pitchFamily="18" charset="0"/>
              </a:rPr>
              <a:t> or baker’s yeast.</a:t>
            </a:r>
            <a:r>
              <a:rPr lang="en-US" dirty="0">
                <a:effectLst/>
              </a:rPr>
              <a:t> </a:t>
            </a:r>
            <a:r>
              <a:rPr lang="en-US" sz="1800" kern="0" dirty="0">
                <a:effectLst/>
                <a:latin typeface="Times New Roman" panose="02020603050405020304" pitchFamily="18" charset="0"/>
                <a:ea typeface="Times New Roman" panose="02020603050405020304" pitchFamily="18" charset="0"/>
              </a:rPr>
              <a:t> Despite promising implications as a proof of concept, SCI-57’s viability has yet to be commercialized, and further studies to evaluate its biol7ogical activity are still under way. As far as I know, there haven’t been any clinical trials that looked at this molecule as a marketable drug.</a:t>
            </a:r>
            <a:r>
              <a:rPr lang="en-US" dirty="0">
                <a:effectLst/>
              </a:rPr>
              <a:t> </a:t>
            </a:r>
            <a:endParaRPr lang="en-US" dirty="0"/>
          </a:p>
        </p:txBody>
      </p:sp>
      <p:sp>
        <p:nvSpPr>
          <p:cNvPr id="4" name="Slide Number Placeholder 3"/>
          <p:cNvSpPr>
            <a:spLocks noGrp="1"/>
          </p:cNvSpPr>
          <p:nvPr>
            <p:ph type="sldNum" sz="quarter" idx="5"/>
          </p:nvPr>
        </p:nvSpPr>
        <p:spPr/>
        <p:txBody>
          <a:bodyPr/>
          <a:lstStyle/>
          <a:p>
            <a:fld id="{851D7713-43DB-6F4E-891A-189101F0E2EB}" type="slidenum">
              <a:rPr lang="en-US" smtClean="0"/>
              <a:t>3</a:t>
            </a:fld>
            <a:endParaRPr lang="en-US"/>
          </a:p>
        </p:txBody>
      </p:sp>
    </p:spTree>
    <p:extLst>
      <p:ext uri="{BB962C8B-B14F-4D97-AF65-F5344CB8AC3E}">
        <p14:creationId xmlns:p14="http://schemas.microsoft.com/office/powerpoint/2010/main" val="2665965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EEG -  lower isoelectric point to prevent binding to IGFR-1 – prevents cancer</a:t>
            </a:r>
          </a:p>
          <a:p>
            <a:endParaRPr lang="en-US" dirty="0"/>
          </a:p>
          <a:p>
            <a:r>
              <a:rPr lang="en-US" dirty="0"/>
              <a:t>PRR – allows flexibility with glycine to make A and B chain align during receptor binding.</a:t>
            </a:r>
          </a:p>
        </p:txBody>
      </p:sp>
      <p:sp>
        <p:nvSpPr>
          <p:cNvPr id="4" name="Slide Number Placeholder 3"/>
          <p:cNvSpPr>
            <a:spLocks noGrp="1"/>
          </p:cNvSpPr>
          <p:nvPr>
            <p:ph type="sldNum" sz="quarter" idx="5"/>
          </p:nvPr>
        </p:nvSpPr>
        <p:spPr/>
        <p:txBody>
          <a:bodyPr/>
          <a:lstStyle/>
          <a:p>
            <a:fld id="{851D7713-43DB-6F4E-891A-189101F0E2EB}" type="slidenum">
              <a:rPr lang="en-US" smtClean="0"/>
              <a:t>4</a:t>
            </a:fld>
            <a:endParaRPr lang="en-US"/>
          </a:p>
        </p:txBody>
      </p:sp>
    </p:spTree>
    <p:extLst>
      <p:ext uri="{BB962C8B-B14F-4D97-AF65-F5344CB8AC3E}">
        <p14:creationId xmlns:p14="http://schemas.microsoft.com/office/powerpoint/2010/main" val="325850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Ive</a:t>
            </a:r>
            <a:r>
              <a:rPr lang="en-US" dirty="0"/>
              <a:t> covered quite about SCI57 itself, but I wanted to highlight some information about the receptor itself. This receptor shown here is a truncated version of the total </a:t>
            </a:r>
            <a:r>
              <a:rPr lang="en-US" dirty="0" err="1"/>
              <a:t>hIR</a:t>
            </a:r>
            <a:r>
              <a:rPr lang="en-US" dirty="0"/>
              <a:t> that was used to study binding affinity of SC57 with residues directly involved with receptor binding. The simplified receptor here is composed of an L1/L2 domain shown in white, with the </a:t>
            </a:r>
            <a:r>
              <a:rPr lang="en-US" dirty="0" err="1"/>
              <a:t>aCT</a:t>
            </a:r>
            <a:r>
              <a:rPr lang="en-US" dirty="0"/>
              <a:t> peptide shown in purple/blue. Residues such as PheB24/25 and TyrB26 interact with residues Phe714, Pro716, and Pro718 on the </a:t>
            </a:r>
            <a:r>
              <a:rPr lang="en-US" dirty="0" err="1"/>
              <a:t>aCT</a:t>
            </a:r>
            <a:r>
              <a:rPr lang="en-US" dirty="0"/>
              <a:t> peptide to initiate binding. </a:t>
            </a:r>
            <a:r>
              <a:rPr lang="en-US" dirty="0" err="1"/>
              <a:t>Ive</a:t>
            </a:r>
            <a:r>
              <a:rPr lang="en-US" dirty="0"/>
              <a:t> covered quite about SCI57 itself, but I wanted to highlight some information about the receptor itself. This receptor shown here is a truncated version of the total </a:t>
            </a:r>
            <a:r>
              <a:rPr lang="en-US" dirty="0" err="1"/>
              <a:t>hIR</a:t>
            </a:r>
            <a:r>
              <a:rPr lang="en-US" dirty="0"/>
              <a:t> that was used to study binding affinity of SC57 with residues directly involved with receptor binding. The simplified receptor here is composed of an L1/L2 domain shown in white, with the </a:t>
            </a:r>
            <a:r>
              <a:rPr lang="en-US" dirty="0" err="1"/>
              <a:t>aCT</a:t>
            </a:r>
            <a:r>
              <a:rPr lang="en-US" dirty="0"/>
              <a:t> peptide shown in purple/blue. Residues such as PheB24/25 and TyrB26 interact with residues Phe714, Pro716, and Pro718 on the </a:t>
            </a:r>
            <a:r>
              <a:rPr lang="en-US" dirty="0" err="1"/>
              <a:t>aCT</a:t>
            </a:r>
            <a:r>
              <a:rPr lang="en-US" dirty="0"/>
              <a:t> peptide to initiate binding.</a:t>
            </a:r>
          </a:p>
          <a:p>
            <a:endParaRPr lang="en-US" dirty="0"/>
          </a:p>
        </p:txBody>
      </p:sp>
      <p:sp>
        <p:nvSpPr>
          <p:cNvPr id="4" name="Slide Number Placeholder 3"/>
          <p:cNvSpPr>
            <a:spLocks noGrp="1"/>
          </p:cNvSpPr>
          <p:nvPr>
            <p:ph type="sldNum" sz="quarter" idx="5"/>
          </p:nvPr>
        </p:nvSpPr>
        <p:spPr/>
        <p:txBody>
          <a:bodyPr/>
          <a:lstStyle/>
          <a:p>
            <a:fld id="{851D7713-43DB-6F4E-891A-189101F0E2EB}" type="slidenum">
              <a:rPr lang="en-US" smtClean="0"/>
              <a:t>9</a:t>
            </a:fld>
            <a:endParaRPr lang="en-US"/>
          </a:p>
        </p:txBody>
      </p:sp>
    </p:spTree>
    <p:extLst>
      <p:ext uri="{BB962C8B-B14F-4D97-AF65-F5344CB8AC3E}">
        <p14:creationId xmlns:p14="http://schemas.microsoft.com/office/powerpoint/2010/main" val="1666122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Cambria Math" panose="02040503050406030204" pitchFamily="18" charset="0"/>
                <a:ea typeface="Times New Roman" panose="02020603050405020304" pitchFamily="18" charset="0"/>
                <a:cs typeface="Times New Roman" panose="02020603050405020304" pitchFamily="18" charset="0"/>
              </a:rPr>
              <a:t>Fv</a:t>
            </a:r>
            <a:r>
              <a:rPr lang="en-US" sz="1800" kern="0" dirty="0">
                <a:effectLst/>
                <a:latin typeface="Cambria Math" panose="02040503050406030204" pitchFamily="18" charset="0"/>
                <a:ea typeface="Times New Roman" panose="02020603050405020304" pitchFamily="18" charset="0"/>
                <a:cs typeface="Times New Roman" panose="02020603050405020304" pitchFamily="18" charset="0"/>
              </a:rPr>
              <a:t> heavy chain in yellow, and </a:t>
            </a:r>
            <a:r>
              <a:rPr lang="en-US" sz="1800" kern="0" dirty="0" err="1">
                <a:effectLst/>
                <a:latin typeface="Cambria Math" panose="02040503050406030204" pitchFamily="18" charset="0"/>
                <a:ea typeface="Times New Roman" panose="02020603050405020304" pitchFamily="18" charset="0"/>
                <a:cs typeface="Times New Roman" panose="02020603050405020304" pitchFamily="18" charset="0"/>
              </a:rPr>
              <a:t>Fv</a:t>
            </a:r>
            <a:r>
              <a:rPr lang="en-US" sz="1800" kern="0" dirty="0">
                <a:effectLst/>
                <a:latin typeface="Cambria Math" panose="02040503050406030204" pitchFamily="18" charset="0"/>
                <a:ea typeface="Times New Roman" panose="02020603050405020304" pitchFamily="18" charset="0"/>
                <a:cs typeface="Times New Roman" panose="02020603050405020304" pitchFamily="18" charset="0"/>
              </a:rPr>
              <a:t> light chain in peach. The presence of the variable region of an antibody binding region was meant to stabilize the domain-minimized insulin receptor. This was needed to prevent aggregation during crystallization for analysis with X-ray crystallography</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mbria Math"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mbria Math" panose="02040503050406030204" pitchFamily="18" charset="0"/>
                <a:ea typeface="Times New Roman" panose="02020603050405020304" pitchFamily="18" charset="0"/>
              </a:rPr>
              <a:t>Providing electron density for regions that may have been disordered during characterization allowed for a well resolved structure in the 7KD6 PDB file.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51D7713-43DB-6F4E-891A-189101F0E2EB}" type="slidenum">
              <a:rPr lang="en-US" smtClean="0"/>
              <a:t>10</a:t>
            </a:fld>
            <a:endParaRPr lang="en-US"/>
          </a:p>
        </p:txBody>
      </p:sp>
    </p:spTree>
    <p:extLst>
      <p:ext uri="{BB962C8B-B14F-4D97-AF65-F5344CB8AC3E}">
        <p14:creationId xmlns:p14="http://schemas.microsoft.com/office/powerpoint/2010/main" val="2703037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1D7713-43DB-6F4E-891A-189101F0E2EB}" type="slidenum">
              <a:rPr lang="en-US" smtClean="0"/>
              <a:t>11</a:t>
            </a:fld>
            <a:endParaRPr lang="en-US"/>
          </a:p>
        </p:txBody>
      </p:sp>
    </p:spTree>
    <p:extLst>
      <p:ext uri="{BB962C8B-B14F-4D97-AF65-F5344CB8AC3E}">
        <p14:creationId xmlns:p14="http://schemas.microsoft.com/office/powerpoint/2010/main" val="215182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Times New Roman" panose="02020603050405020304" pitchFamily="18" charset="0"/>
                <a:ea typeface="Times New Roman" panose="02020603050405020304" pitchFamily="18" charset="0"/>
              </a:rPr>
              <a:t>Some promising academic values behind studying SCIs are that they can inform next generation design of insulin medication that can have tailored pharmacokinetic/dynamic profiles. Understanding insulin-receptor interactions further a foundation in being able to rationally develop therapeutics with optimized receptor engagement.</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Additionally, further studies of SCIs can help to explore how structural modifications to proteins can influence folding, stability, and function. These together contribute to advancements not limited only to diabetes treatments but also protein engineering as well. </a:t>
            </a:r>
          </a:p>
          <a:p>
            <a:endParaRPr lang="en-US" dirty="0"/>
          </a:p>
        </p:txBody>
      </p:sp>
      <p:sp>
        <p:nvSpPr>
          <p:cNvPr id="4" name="Slide Number Placeholder 3"/>
          <p:cNvSpPr>
            <a:spLocks noGrp="1"/>
          </p:cNvSpPr>
          <p:nvPr>
            <p:ph type="sldNum" sz="quarter" idx="5"/>
          </p:nvPr>
        </p:nvSpPr>
        <p:spPr/>
        <p:txBody>
          <a:bodyPr/>
          <a:lstStyle/>
          <a:p>
            <a:fld id="{851D7713-43DB-6F4E-891A-189101F0E2EB}" type="slidenum">
              <a:rPr lang="en-US" smtClean="0"/>
              <a:t>12</a:t>
            </a:fld>
            <a:endParaRPr lang="en-US"/>
          </a:p>
        </p:txBody>
      </p:sp>
    </p:spTree>
    <p:extLst>
      <p:ext uri="{BB962C8B-B14F-4D97-AF65-F5344CB8AC3E}">
        <p14:creationId xmlns:p14="http://schemas.microsoft.com/office/powerpoint/2010/main" val="2033925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Times New Roman" panose="02020603050405020304" pitchFamily="18" charset="0"/>
                <a:ea typeface="Times New Roman" panose="02020603050405020304" pitchFamily="18" charset="0"/>
              </a:rPr>
              <a:t>Industrially, insulin analogs have revolutionized diabetes care and the pharmaceutical industry as a whole. Advances in development have allowed us to modulate their biological activity, from rapid acting to ultra long lasting. Depending on the need at hand for the patients, rapid acting (bolus) insulin can cover post-meal glucose spikes, with long-lasting (basal) insulin maintaining glucose homeostasis between meals and preventing nighttime hypoglycemia.</a:t>
            </a:r>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51D7713-43DB-6F4E-891A-189101F0E2EB}" type="slidenum">
              <a:rPr lang="en-US" smtClean="0"/>
              <a:t>13</a:t>
            </a:fld>
            <a:endParaRPr lang="en-US"/>
          </a:p>
        </p:txBody>
      </p:sp>
    </p:spTree>
    <p:extLst>
      <p:ext uri="{BB962C8B-B14F-4D97-AF65-F5344CB8AC3E}">
        <p14:creationId xmlns:p14="http://schemas.microsoft.com/office/powerpoint/2010/main" val="2274457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12/5/24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12/5/24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12/5/24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12/5/24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12/5/24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12/5/24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12/5/24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42E31B3B.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doi.org/10.17925/EE.2023.19.1.4" TargetMode="External"/><Relationship Id="rId3" Type="http://schemas.openxmlformats.org/officeDocument/2006/relationships/hyperlink" Target="https://www.diabetesresearchclinicalpractice.com/article/S0168-8227%2821%2900478-2/fulltext" TargetMode="External"/><Relationship Id="rId7" Type="http://schemas.openxmlformats.org/officeDocument/2006/relationships/hyperlink" Target="https://doi.org/10.1210/clinem/dgab849" TargetMode="External"/><Relationship Id="rId2" Type="http://schemas.openxmlformats.org/officeDocument/2006/relationships/hyperlink" Target="https://www.bmj.com/content/378/bmj.o2289" TargetMode="External"/><Relationship Id="rId1" Type="http://schemas.openxmlformats.org/officeDocument/2006/relationships/slideLayout" Target="../slideLayouts/slideLayout2.xml"/><Relationship Id="rId6" Type="http://schemas.openxmlformats.org/officeDocument/2006/relationships/hyperlink" Target="https://doi.org/10.1016/j.bpj.2022.09.038" TargetMode="External"/><Relationship Id="rId5" Type="http://schemas.openxmlformats.org/officeDocument/2006/relationships/hyperlink" Target="https://doi.org/10.2337/diabetes.53.6.1599" TargetMode="External"/><Relationship Id="rId4" Type="http://schemas.openxmlformats.org/officeDocument/2006/relationships/hyperlink" Target="https://doi.org/10.1074/jbc.M117.808626"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doi.org/10.1074/jbc.M80086520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2_158DD608.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6E7222-EE0B-1DE5-08D1-C72650250BE4}"/>
              </a:ext>
            </a:extLst>
          </p:cNvPr>
          <p:cNvSpPr>
            <a:spLocks noGrp="1"/>
          </p:cNvSpPr>
          <p:nvPr>
            <p:ph type="ctrTitle"/>
          </p:nvPr>
        </p:nvSpPr>
        <p:spPr>
          <a:xfrm>
            <a:off x="4872012" y="1447800"/>
            <a:ext cx="5222325" cy="3329581"/>
          </a:xfrm>
        </p:spPr>
        <p:txBody>
          <a:bodyPr>
            <a:normAutofit/>
          </a:bodyPr>
          <a:lstStyle/>
          <a:p>
            <a:pPr>
              <a:lnSpc>
                <a:spcPct val="90000"/>
              </a:lnSpc>
            </a:pPr>
            <a:r>
              <a:rPr lang="en-US" sz="5600" dirty="0">
                <a:solidFill>
                  <a:srgbClr val="EBEBEB"/>
                </a:solidFill>
              </a:rPr>
              <a:t>Ultra-stable Single Chain Insulin (SCI-57) Analog</a:t>
            </a:r>
          </a:p>
        </p:txBody>
      </p:sp>
      <p:sp>
        <p:nvSpPr>
          <p:cNvPr id="3" name="Subtitle 2">
            <a:extLst>
              <a:ext uri="{FF2B5EF4-FFF2-40B4-BE49-F238E27FC236}">
                <a16:creationId xmlns:a16="http://schemas.microsoft.com/office/drawing/2014/main" id="{E519B98E-6CF9-355D-A952-0240F655AFE9}"/>
              </a:ext>
            </a:extLst>
          </p:cNvPr>
          <p:cNvSpPr>
            <a:spLocks noGrp="1"/>
          </p:cNvSpPr>
          <p:nvPr>
            <p:ph type="subTitle" idx="1"/>
          </p:nvPr>
        </p:nvSpPr>
        <p:spPr>
          <a:xfrm>
            <a:off x="4872012" y="4777380"/>
            <a:ext cx="5222326" cy="861420"/>
          </a:xfrm>
        </p:spPr>
        <p:txBody>
          <a:bodyPr>
            <a:normAutofit/>
          </a:bodyPr>
          <a:lstStyle/>
          <a:p>
            <a:r>
              <a:rPr lang="en-US" dirty="0" err="1">
                <a:solidFill>
                  <a:schemeClr val="tx2">
                    <a:lumMod val="40000"/>
                    <a:lumOff val="60000"/>
                  </a:schemeClr>
                </a:solidFill>
              </a:rPr>
              <a:t>frederick</a:t>
            </a:r>
            <a:r>
              <a:rPr lang="en-US" dirty="0">
                <a:solidFill>
                  <a:schemeClr val="tx2">
                    <a:lumMod val="40000"/>
                    <a:lumOff val="60000"/>
                  </a:schemeClr>
                </a:solidFill>
              </a:rPr>
              <a:t> </a:t>
            </a:r>
            <a:r>
              <a:rPr lang="en-US" dirty="0" err="1">
                <a:solidFill>
                  <a:schemeClr val="tx2">
                    <a:lumMod val="40000"/>
                    <a:lumOff val="60000"/>
                  </a:schemeClr>
                </a:solidFill>
              </a:rPr>
              <a:t>huang</a:t>
            </a:r>
            <a:endParaRPr lang="en-US" dirty="0">
              <a:solidFill>
                <a:schemeClr val="tx2">
                  <a:lumMod val="40000"/>
                  <a:lumOff val="60000"/>
                </a:schemeClr>
              </a:solidFill>
            </a:endParaRPr>
          </a:p>
        </p:txBody>
      </p:sp>
      <p:sp>
        <p:nvSpPr>
          <p:cNvPr id="20"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a:extLst>
              <a:ext uri="{FF2B5EF4-FFF2-40B4-BE49-F238E27FC236}">
                <a16:creationId xmlns:a16="http://schemas.microsoft.com/office/drawing/2014/main" id="{036798D5-7F33-E4A6-0A23-1E78C4EE17E6}"/>
              </a:ext>
            </a:extLst>
          </p:cNvPr>
          <p:cNvPicPr>
            <a:picLocks noChangeAspect="1"/>
          </p:cNvPicPr>
          <p:nvPr/>
        </p:nvPicPr>
        <p:blipFill>
          <a:blip r:embed="rId5"/>
          <a:srcRect l="20172" r="13815"/>
          <a:stretch/>
        </p:blipFill>
        <p:spPr>
          <a:xfrm>
            <a:off x="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22" name="Rectangle 21">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22179899"/>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model of a protein&#10;&#10;Description automatically generated">
            <a:extLst>
              <a:ext uri="{FF2B5EF4-FFF2-40B4-BE49-F238E27FC236}">
                <a16:creationId xmlns:a16="http://schemas.microsoft.com/office/drawing/2014/main" id="{4CF96444-F533-A372-ED01-B6495CD53E9E}"/>
              </a:ext>
            </a:extLst>
          </p:cNvPr>
          <p:cNvPicPr>
            <a:picLocks noChangeAspect="1"/>
          </p:cNvPicPr>
          <p:nvPr/>
        </p:nvPicPr>
        <p:blipFill>
          <a:blip r:embed="rId3"/>
          <a:stretch>
            <a:fillRect/>
          </a:stretch>
        </p:blipFill>
        <p:spPr>
          <a:xfrm>
            <a:off x="5591545" y="998925"/>
            <a:ext cx="5195392" cy="4160039"/>
          </a:xfrm>
          <a:prstGeom prst="rect">
            <a:avLst/>
          </a:prstGeom>
        </p:spPr>
      </p:pic>
      <p:pic>
        <p:nvPicPr>
          <p:cNvPr id="4" name="Picture 3" descr="A close-up of a model of a protein&#10;&#10;Description automatically generated">
            <a:extLst>
              <a:ext uri="{FF2B5EF4-FFF2-40B4-BE49-F238E27FC236}">
                <a16:creationId xmlns:a16="http://schemas.microsoft.com/office/drawing/2014/main" id="{EC505CD8-82C6-85C8-7574-18A9954F0A23}"/>
              </a:ext>
            </a:extLst>
          </p:cNvPr>
          <p:cNvPicPr>
            <a:picLocks noChangeAspect="1"/>
          </p:cNvPicPr>
          <p:nvPr/>
        </p:nvPicPr>
        <p:blipFill>
          <a:blip r:embed="rId4"/>
          <a:stretch>
            <a:fillRect/>
          </a:stretch>
        </p:blipFill>
        <p:spPr>
          <a:xfrm>
            <a:off x="-791066" y="1496177"/>
            <a:ext cx="6537960" cy="3662787"/>
          </a:xfrm>
          <a:prstGeom prst="rect">
            <a:avLst/>
          </a:prstGeom>
        </p:spPr>
      </p:pic>
      <p:pic>
        <p:nvPicPr>
          <p:cNvPr id="13" name="Picture 12">
            <a:extLst>
              <a:ext uri="{FF2B5EF4-FFF2-40B4-BE49-F238E27FC236}">
                <a16:creationId xmlns:a16="http://schemas.microsoft.com/office/drawing/2014/main" id="{B4E236C8-AEF7-7487-4804-2C2226060423}"/>
              </a:ext>
            </a:extLst>
          </p:cNvPr>
          <p:cNvPicPr>
            <a:picLocks noChangeAspect="1"/>
          </p:cNvPicPr>
          <p:nvPr/>
        </p:nvPicPr>
        <p:blipFill>
          <a:blip r:embed="rId5"/>
          <a:stretch>
            <a:fillRect/>
          </a:stretch>
        </p:blipFill>
        <p:spPr>
          <a:xfrm>
            <a:off x="5657088" y="1083165"/>
            <a:ext cx="4918038" cy="4160039"/>
          </a:xfrm>
          <a:prstGeom prst="rect">
            <a:avLst/>
          </a:prstGeom>
        </p:spPr>
      </p:pic>
      <p:cxnSp>
        <p:nvCxnSpPr>
          <p:cNvPr id="7" name="Curved Connector 6">
            <a:extLst>
              <a:ext uri="{FF2B5EF4-FFF2-40B4-BE49-F238E27FC236}">
                <a16:creationId xmlns:a16="http://schemas.microsoft.com/office/drawing/2014/main" id="{51309D2A-E632-975B-841D-154F1B454975}"/>
              </a:ext>
            </a:extLst>
          </p:cNvPr>
          <p:cNvCxnSpPr>
            <a:cxnSpLocks/>
          </p:cNvCxnSpPr>
          <p:nvPr/>
        </p:nvCxnSpPr>
        <p:spPr>
          <a:xfrm flipV="1">
            <a:off x="5225686" y="1920240"/>
            <a:ext cx="1042416" cy="457200"/>
          </a:xfrm>
          <a:prstGeom prst="curvedConnector3">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348A6A-2992-C92A-1392-3E3448A51305}"/>
              </a:ext>
            </a:extLst>
          </p:cNvPr>
          <p:cNvSpPr txBox="1"/>
          <p:nvPr/>
        </p:nvSpPr>
        <p:spPr>
          <a:xfrm>
            <a:off x="530352" y="713232"/>
            <a:ext cx="2240280" cy="369332"/>
          </a:xfrm>
          <a:prstGeom prst="rect">
            <a:avLst/>
          </a:prstGeom>
          <a:noFill/>
        </p:spPr>
        <p:txBody>
          <a:bodyPr wrap="square" rtlCol="0">
            <a:spAutoFit/>
          </a:bodyPr>
          <a:lstStyle/>
          <a:p>
            <a:r>
              <a:rPr lang="en-US" dirty="0"/>
              <a:t>PDB: 7KD6</a:t>
            </a:r>
          </a:p>
        </p:txBody>
      </p:sp>
    </p:spTree>
    <p:extLst>
      <p:ext uri="{BB962C8B-B14F-4D97-AF65-F5344CB8AC3E}">
        <p14:creationId xmlns:p14="http://schemas.microsoft.com/office/powerpoint/2010/main" val="1242355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A7A04-1710-FF41-74A2-E2408CF97422}"/>
              </a:ext>
            </a:extLst>
          </p:cNvPr>
          <p:cNvSpPr>
            <a:spLocks noGrp="1"/>
          </p:cNvSpPr>
          <p:nvPr>
            <p:ph type="title"/>
          </p:nvPr>
        </p:nvSpPr>
        <p:spPr>
          <a:xfrm>
            <a:off x="648931" y="629266"/>
            <a:ext cx="4166510" cy="1622321"/>
          </a:xfrm>
        </p:spPr>
        <p:txBody>
          <a:bodyPr>
            <a:normAutofit/>
          </a:bodyPr>
          <a:lstStyle/>
          <a:p>
            <a:r>
              <a:rPr lang="en-US">
                <a:solidFill>
                  <a:srgbClr val="EBEBEB"/>
                </a:solidFill>
              </a:rPr>
              <a:t>Functional Information</a:t>
            </a:r>
          </a:p>
        </p:txBody>
      </p:sp>
      <p:sp>
        <p:nvSpPr>
          <p:cNvPr id="29"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30" name="Freeform: Shape 15">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5" name="Content Placeholder 4">
            <a:extLst>
              <a:ext uri="{FF2B5EF4-FFF2-40B4-BE49-F238E27FC236}">
                <a16:creationId xmlns:a16="http://schemas.microsoft.com/office/drawing/2014/main" id="{284F4CF0-6F14-18FB-7EFF-99AA66D448ED}"/>
              </a:ext>
            </a:extLst>
          </p:cNvPr>
          <p:cNvPicPr>
            <a:picLocks noChangeAspect="1"/>
          </p:cNvPicPr>
          <p:nvPr/>
        </p:nvPicPr>
        <p:blipFill>
          <a:blip r:embed="rId3"/>
          <a:stretch>
            <a:fillRect/>
          </a:stretch>
        </p:blipFill>
        <p:spPr>
          <a:xfrm>
            <a:off x="6093992" y="1753158"/>
            <a:ext cx="5449889" cy="3351680"/>
          </a:xfrm>
          <a:prstGeom prst="rect">
            <a:avLst/>
          </a:prstGeom>
          <a:effectLst/>
        </p:spPr>
      </p:pic>
      <p:sp>
        <p:nvSpPr>
          <p:cNvPr id="31" name="Rectangle 30">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Content Placeholder 8">
            <a:extLst>
              <a:ext uri="{FF2B5EF4-FFF2-40B4-BE49-F238E27FC236}">
                <a16:creationId xmlns:a16="http://schemas.microsoft.com/office/drawing/2014/main" id="{BE2B553B-01BF-9BC5-3AAE-2FD8C95CEDEE}"/>
              </a:ext>
            </a:extLst>
          </p:cNvPr>
          <p:cNvSpPr>
            <a:spLocks noGrp="1"/>
          </p:cNvSpPr>
          <p:nvPr>
            <p:ph idx="1"/>
          </p:nvPr>
        </p:nvSpPr>
        <p:spPr>
          <a:xfrm>
            <a:off x="648931" y="2438400"/>
            <a:ext cx="4166509" cy="3785419"/>
          </a:xfrm>
        </p:spPr>
        <p:txBody>
          <a:bodyPr>
            <a:normAutofit/>
          </a:bodyPr>
          <a:lstStyle/>
          <a:p>
            <a:r>
              <a:rPr lang="en-US" dirty="0">
                <a:solidFill>
                  <a:srgbClr val="EBEBEB"/>
                </a:solidFill>
              </a:rPr>
              <a:t>Ligand, secondary messenger</a:t>
            </a:r>
          </a:p>
          <a:p>
            <a:r>
              <a:rPr lang="en-US" dirty="0">
                <a:solidFill>
                  <a:srgbClr val="EBEBEB"/>
                </a:solidFill>
              </a:rPr>
              <a:t>Insulin </a:t>
            </a:r>
            <a:r>
              <a:rPr lang="en-US">
                <a:solidFill>
                  <a:srgbClr val="EBEBEB"/>
                </a:solidFill>
              </a:rPr>
              <a:t>and receptor </a:t>
            </a:r>
            <a:r>
              <a:rPr lang="en-US" dirty="0">
                <a:solidFill>
                  <a:srgbClr val="EBEBEB"/>
                </a:solidFill>
              </a:rPr>
              <a:t>binding </a:t>
            </a:r>
            <a:r>
              <a:rPr lang="en-US" dirty="0">
                <a:solidFill>
                  <a:srgbClr val="EBEBEB"/>
                </a:solidFill>
                <a:sym typeface="Wingdings" pitchFamily="2" charset="2"/>
              </a:rPr>
              <a:t> Conformational Change</a:t>
            </a:r>
            <a:endParaRPr lang="en-US" dirty="0">
              <a:solidFill>
                <a:srgbClr val="EBEBEB"/>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6BE6A81-5FBB-726B-F6B8-BF925115791D}"/>
                  </a:ext>
                </a:extLst>
              </p:cNvPr>
              <p:cNvSpPr txBox="1"/>
              <p:nvPr/>
            </p:nvSpPr>
            <p:spPr>
              <a:xfrm>
                <a:off x="7014062" y="5203161"/>
                <a:ext cx="5826869" cy="369332"/>
              </a:xfrm>
              <a:prstGeom prst="rect">
                <a:avLst/>
              </a:prstGeom>
              <a:noFill/>
            </p:spPr>
            <p:txBody>
              <a:bodyPr wrap="square" rtlCol="0">
                <a:spAutoFit/>
              </a:bodyPr>
              <a:lstStyle/>
              <a:p>
                <a:r>
                  <a:rPr lang="en-US" dirty="0"/>
                  <a:t>Signaling pathway for insulin</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m:t>
                        </m:r>
                      </m:e>
                      <m:sup>
                        <m:r>
                          <a:rPr lang="en-US" b="0" i="1" smtClean="0">
                            <a:latin typeface="Cambria Math" panose="02040503050406030204" pitchFamily="18" charset="0"/>
                          </a:rPr>
                          <m:t>3</m:t>
                        </m:r>
                      </m:sup>
                    </m:sSup>
                  </m:oMath>
                </a14:m>
                <a:endParaRPr lang="en-US" dirty="0"/>
              </a:p>
            </p:txBody>
          </p:sp>
        </mc:Choice>
        <mc:Fallback xmlns="">
          <p:sp>
            <p:nvSpPr>
              <p:cNvPr id="6" name="TextBox 5">
                <a:extLst>
                  <a:ext uri="{FF2B5EF4-FFF2-40B4-BE49-F238E27FC236}">
                    <a16:creationId xmlns:a16="http://schemas.microsoft.com/office/drawing/2014/main" id="{56BE6A81-5FBB-726B-F6B8-BF925115791D}"/>
                  </a:ext>
                </a:extLst>
              </p:cNvPr>
              <p:cNvSpPr txBox="1">
                <a:spLocks noRot="1" noChangeAspect="1" noMove="1" noResize="1" noEditPoints="1" noAdjustHandles="1" noChangeArrowheads="1" noChangeShapeType="1" noTextEdit="1"/>
              </p:cNvSpPr>
              <p:nvPr/>
            </p:nvSpPr>
            <p:spPr>
              <a:xfrm>
                <a:off x="7014062" y="5203161"/>
                <a:ext cx="5826869" cy="369332"/>
              </a:xfrm>
              <a:prstGeom prst="rect">
                <a:avLst/>
              </a:prstGeom>
              <a:blipFill>
                <a:blip r:embed="rId4"/>
                <a:stretch>
                  <a:fillRect l="-871" t="-6667" b="-26667"/>
                </a:stretch>
              </a:blipFill>
            </p:spPr>
            <p:txBody>
              <a:bodyPr/>
              <a:lstStyle/>
              <a:p>
                <a:r>
                  <a:rPr lang="en-US">
                    <a:noFill/>
                  </a:rPr>
                  <a:t> </a:t>
                </a:r>
              </a:p>
            </p:txBody>
          </p:sp>
        </mc:Fallback>
      </mc:AlternateContent>
      <p:sp>
        <p:nvSpPr>
          <p:cNvPr id="8" name="Left Brace 7">
            <a:extLst>
              <a:ext uri="{FF2B5EF4-FFF2-40B4-BE49-F238E27FC236}">
                <a16:creationId xmlns:a16="http://schemas.microsoft.com/office/drawing/2014/main" id="{6D696D34-90A8-EE03-6E9F-C40C2ED87D23}"/>
              </a:ext>
            </a:extLst>
          </p:cNvPr>
          <p:cNvSpPr/>
          <p:nvPr/>
        </p:nvSpPr>
        <p:spPr>
          <a:xfrm>
            <a:off x="6469626" y="1753158"/>
            <a:ext cx="1052051" cy="1776623"/>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ight Brace 3">
            <a:extLst>
              <a:ext uri="{FF2B5EF4-FFF2-40B4-BE49-F238E27FC236}">
                <a16:creationId xmlns:a16="http://schemas.microsoft.com/office/drawing/2014/main" id="{8D9F8357-C849-13B6-250B-1F173C02A87E}"/>
              </a:ext>
            </a:extLst>
          </p:cNvPr>
          <p:cNvSpPr/>
          <p:nvPr/>
        </p:nvSpPr>
        <p:spPr>
          <a:xfrm>
            <a:off x="8699819" y="1673352"/>
            <a:ext cx="910525" cy="1856429"/>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82074760"/>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EDFA7-B88E-D569-E419-8B65B7316F53}"/>
              </a:ext>
            </a:extLst>
          </p:cNvPr>
          <p:cNvSpPr>
            <a:spLocks noGrp="1"/>
          </p:cNvSpPr>
          <p:nvPr>
            <p:ph type="title"/>
          </p:nvPr>
        </p:nvSpPr>
        <p:spPr/>
        <p:txBody>
          <a:bodyPr/>
          <a:lstStyle/>
          <a:p>
            <a:r>
              <a:rPr lang="en-US" dirty="0"/>
              <a:t>Academic and Industrial Values</a:t>
            </a:r>
          </a:p>
        </p:txBody>
      </p:sp>
      <p:sp>
        <p:nvSpPr>
          <p:cNvPr id="3" name="Content Placeholder 2">
            <a:extLst>
              <a:ext uri="{FF2B5EF4-FFF2-40B4-BE49-F238E27FC236}">
                <a16:creationId xmlns:a16="http://schemas.microsoft.com/office/drawing/2014/main" id="{57D1A5B1-7BAC-194B-B7EB-DE03307B2017}"/>
              </a:ext>
            </a:extLst>
          </p:cNvPr>
          <p:cNvSpPr>
            <a:spLocks noGrp="1"/>
          </p:cNvSpPr>
          <p:nvPr>
            <p:ph idx="1"/>
          </p:nvPr>
        </p:nvSpPr>
        <p:spPr/>
        <p:txBody>
          <a:bodyPr/>
          <a:lstStyle/>
          <a:p>
            <a:r>
              <a:rPr lang="en-US" dirty="0"/>
              <a:t>Informs next-generation design of insulin and other pharmaceutical medications</a:t>
            </a:r>
          </a:p>
          <a:p>
            <a:pPr lvl="1"/>
            <a:r>
              <a:rPr lang="en-US" dirty="0"/>
              <a:t>Tailored pharmacological profiles</a:t>
            </a:r>
          </a:p>
          <a:p>
            <a:endParaRPr lang="en-US" dirty="0"/>
          </a:p>
          <a:p>
            <a:r>
              <a:rPr lang="en-US" dirty="0"/>
              <a:t>Provides rationalized development to understand structure and factors influencing folding, stability, and function to larger biomolecular engineering field.</a:t>
            </a:r>
          </a:p>
          <a:p>
            <a:endParaRPr lang="en-US" dirty="0"/>
          </a:p>
        </p:txBody>
      </p:sp>
    </p:spTree>
    <p:extLst>
      <p:ext uri="{BB962C8B-B14F-4D97-AF65-F5344CB8AC3E}">
        <p14:creationId xmlns:p14="http://schemas.microsoft.com/office/powerpoint/2010/main" val="3495961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C14DE-2832-0080-20E2-EF4A4DD0C5E8}"/>
              </a:ext>
            </a:extLst>
          </p:cNvPr>
          <p:cNvSpPr>
            <a:spLocks noGrp="1"/>
          </p:cNvSpPr>
          <p:nvPr>
            <p:ph type="title"/>
          </p:nvPr>
        </p:nvSpPr>
        <p:spPr/>
        <p:txBody>
          <a:bodyPr/>
          <a:lstStyle/>
          <a:p>
            <a:r>
              <a:rPr lang="en-US" dirty="0"/>
              <a:t>Academic and Industrial Values</a:t>
            </a:r>
          </a:p>
        </p:txBody>
      </p:sp>
      <p:sp>
        <p:nvSpPr>
          <p:cNvPr id="3" name="Content Placeholder 2">
            <a:extLst>
              <a:ext uri="{FF2B5EF4-FFF2-40B4-BE49-F238E27FC236}">
                <a16:creationId xmlns:a16="http://schemas.microsoft.com/office/drawing/2014/main" id="{20A0F0EA-0B12-B426-43F5-B08A5F3007C4}"/>
              </a:ext>
            </a:extLst>
          </p:cNvPr>
          <p:cNvSpPr>
            <a:spLocks noGrp="1"/>
          </p:cNvSpPr>
          <p:nvPr>
            <p:ph idx="1"/>
          </p:nvPr>
        </p:nvSpPr>
        <p:spPr/>
        <p:txBody>
          <a:bodyPr/>
          <a:lstStyle/>
          <a:p>
            <a:r>
              <a:rPr lang="en-US" dirty="0"/>
              <a:t>Modulated biological activity for diverse patient needs</a:t>
            </a:r>
          </a:p>
          <a:p>
            <a:pPr lvl="1"/>
            <a:r>
              <a:rPr lang="en-US" dirty="0"/>
              <a:t>Led to rapid acting such as lispro or long lasting like </a:t>
            </a:r>
            <a:r>
              <a:rPr lang="en-US" dirty="0" err="1"/>
              <a:t>icodec</a:t>
            </a:r>
            <a:endParaRPr lang="en-US" dirty="0"/>
          </a:p>
          <a:p>
            <a:pPr lvl="1"/>
            <a:r>
              <a:rPr lang="en-US" dirty="0"/>
              <a:t>Covers post-meal glucose spikes and maintaining glucose homeostasis between meals.</a:t>
            </a:r>
          </a:p>
          <a:p>
            <a:endParaRPr lang="en-US" dirty="0"/>
          </a:p>
          <a:p>
            <a:r>
              <a:rPr lang="en-US" dirty="0"/>
              <a:t>Furthering understanding of SCI, heat resistant, addresses a larger problem facing the pharmaceutical industry: heat degradation.</a:t>
            </a:r>
          </a:p>
          <a:p>
            <a:r>
              <a:rPr lang="en-US" dirty="0"/>
              <a:t>Potentially provides insights to develop other robust medications</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2098053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551E3-B31E-2FAA-948E-C2FB2B595C86}"/>
              </a:ext>
            </a:extLst>
          </p:cNvPr>
          <p:cNvSpPr>
            <a:spLocks noGrp="1"/>
          </p:cNvSpPr>
          <p:nvPr>
            <p:ph type="title"/>
          </p:nvPr>
        </p:nvSpPr>
        <p:spPr>
          <a:xfrm>
            <a:off x="646111" y="452718"/>
            <a:ext cx="9404723" cy="992034"/>
          </a:xfrm>
        </p:spPr>
        <p:txBody>
          <a:bodyPr/>
          <a:lstStyle/>
          <a:p>
            <a:r>
              <a:rPr lang="en-US" dirty="0"/>
              <a:t>Mission</a:t>
            </a:r>
          </a:p>
        </p:txBody>
      </p:sp>
      <p:sp>
        <p:nvSpPr>
          <p:cNvPr id="3" name="Content Placeholder 2">
            <a:extLst>
              <a:ext uri="{FF2B5EF4-FFF2-40B4-BE49-F238E27FC236}">
                <a16:creationId xmlns:a16="http://schemas.microsoft.com/office/drawing/2014/main" id="{FAB3AC6F-13EE-7395-4AD5-6FB2E85AE13E}"/>
              </a:ext>
            </a:extLst>
          </p:cNvPr>
          <p:cNvSpPr>
            <a:spLocks noGrp="1"/>
          </p:cNvSpPr>
          <p:nvPr>
            <p:ph idx="1"/>
          </p:nvPr>
        </p:nvSpPr>
        <p:spPr>
          <a:xfrm>
            <a:off x="1104293" y="1707478"/>
            <a:ext cx="8946541" cy="4195481"/>
          </a:xfrm>
        </p:spPr>
        <p:txBody>
          <a:bodyPr/>
          <a:lstStyle/>
          <a:p>
            <a:r>
              <a:rPr lang="en-US" dirty="0"/>
              <a:t>SCI-57 with WT pharmacokinetics</a:t>
            </a:r>
          </a:p>
          <a:p>
            <a:r>
              <a:rPr lang="en-US" dirty="0"/>
              <a:t>Modulating this property to observe potential rapid acting nature while preserving biological activity and thermal stability.</a:t>
            </a:r>
          </a:p>
          <a:p>
            <a:r>
              <a:rPr lang="en-US" dirty="0"/>
              <a:t>Rapid acting determined by:</a:t>
            </a:r>
          </a:p>
          <a:p>
            <a:pPr lvl="1"/>
            <a:r>
              <a:rPr lang="en-US" dirty="0"/>
              <a:t>Residues promoting hexamer assembly</a:t>
            </a:r>
          </a:p>
          <a:p>
            <a:pPr lvl="1"/>
            <a:r>
              <a:rPr lang="en-US" dirty="0"/>
              <a:t>Fatty acid attachment to delay absorption</a:t>
            </a:r>
          </a:p>
          <a:p>
            <a:pPr lvl="1"/>
            <a:r>
              <a:rPr lang="en-US" dirty="0"/>
              <a:t>Effective binding to receptor residues</a:t>
            </a:r>
          </a:p>
          <a:p>
            <a:endParaRPr lang="en-US" dirty="0"/>
          </a:p>
          <a:p>
            <a:r>
              <a:rPr lang="en-US" dirty="0"/>
              <a:t>Engineer an insulin analog with residues encouraging one of the criteria while maintaining properties of SCI-57.</a:t>
            </a:r>
          </a:p>
          <a:p>
            <a:pPr lvl="1"/>
            <a:endParaRPr lang="en-US" dirty="0"/>
          </a:p>
        </p:txBody>
      </p:sp>
    </p:spTree>
    <p:extLst>
      <p:ext uri="{BB962C8B-B14F-4D97-AF65-F5344CB8AC3E}">
        <p14:creationId xmlns:p14="http://schemas.microsoft.com/office/powerpoint/2010/main" val="1001453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6ECFDA-CDDE-FC7F-E795-73C6847A716F}"/>
              </a:ext>
            </a:extLst>
          </p:cNvPr>
          <p:cNvSpPr>
            <a:spLocks noGrp="1"/>
          </p:cNvSpPr>
          <p:nvPr>
            <p:ph type="title"/>
          </p:nvPr>
        </p:nvSpPr>
        <p:spPr>
          <a:xfrm>
            <a:off x="648931" y="629266"/>
            <a:ext cx="4166510" cy="1622321"/>
          </a:xfrm>
        </p:spPr>
        <p:txBody>
          <a:bodyPr>
            <a:normAutofit/>
          </a:bodyPr>
          <a:lstStyle/>
          <a:p>
            <a:r>
              <a:rPr lang="en-US">
                <a:solidFill>
                  <a:srgbClr val="EBEBEB"/>
                </a:solidFill>
              </a:rPr>
              <a:t>Mission</a:t>
            </a:r>
          </a:p>
        </p:txBody>
      </p:sp>
      <p:sp>
        <p:nvSpPr>
          <p:cNvPr id="11"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4" name="Picture 3">
            <a:extLst>
              <a:ext uri="{FF2B5EF4-FFF2-40B4-BE49-F238E27FC236}">
                <a16:creationId xmlns:a16="http://schemas.microsoft.com/office/drawing/2014/main" id="{124CC079-A4E2-EE33-E93C-2A328ABC0F29}"/>
              </a:ext>
            </a:extLst>
          </p:cNvPr>
          <p:cNvPicPr>
            <a:picLocks noChangeAspect="1"/>
          </p:cNvPicPr>
          <p:nvPr/>
        </p:nvPicPr>
        <p:blipFill>
          <a:blip r:embed="rId3"/>
          <a:stretch>
            <a:fillRect/>
          </a:stretch>
        </p:blipFill>
        <p:spPr>
          <a:xfrm>
            <a:off x="6336815" y="620004"/>
            <a:ext cx="3928667" cy="2808996"/>
          </a:xfrm>
          <a:prstGeom prst="rect">
            <a:avLst/>
          </a:prstGeom>
          <a:effectLst/>
        </p:spPr>
      </p:pic>
      <p:sp>
        <p:nvSpPr>
          <p:cNvPr id="15" name="Rectangle 14">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25F66BE-F570-D86D-2F84-845C5C9336AB}"/>
              </a:ext>
            </a:extLst>
          </p:cNvPr>
          <p:cNvSpPr>
            <a:spLocks noGrp="1"/>
          </p:cNvSpPr>
          <p:nvPr>
            <p:ph idx="1"/>
          </p:nvPr>
        </p:nvSpPr>
        <p:spPr>
          <a:xfrm>
            <a:off x="648931" y="1414022"/>
            <a:ext cx="4166509" cy="4809798"/>
          </a:xfrm>
        </p:spPr>
        <p:txBody>
          <a:bodyPr>
            <a:normAutofit/>
          </a:bodyPr>
          <a:lstStyle/>
          <a:p>
            <a:r>
              <a:rPr lang="en-US" dirty="0">
                <a:solidFill>
                  <a:srgbClr val="EBEBEB"/>
                </a:solidFill>
              </a:rPr>
              <a:t>Fishing hunting cone snails inducing rapid hypoglycemia</a:t>
            </a:r>
          </a:p>
          <a:p>
            <a:pPr lvl="1"/>
            <a:r>
              <a:rPr lang="en-US" dirty="0">
                <a:solidFill>
                  <a:srgbClr val="EBEBEB"/>
                </a:solidFill>
              </a:rPr>
              <a:t>Characterized by rapid pharmacokinetic action and effective binding affinity to receptors.</a:t>
            </a:r>
          </a:p>
          <a:p>
            <a:r>
              <a:rPr lang="en-US" dirty="0">
                <a:solidFill>
                  <a:srgbClr val="EBEBEB"/>
                </a:solidFill>
              </a:rPr>
              <a:t>Venom containing specialized insulins/homologs</a:t>
            </a:r>
          </a:p>
          <a:p>
            <a:r>
              <a:rPr lang="en-US" dirty="0">
                <a:solidFill>
                  <a:srgbClr val="EBEBEB"/>
                </a:solidFill>
              </a:rPr>
              <a:t>Receptor binding affinity facilitated by </a:t>
            </a:r>
            <a:r>
              <a:rPr lang="en-US" dirty="0" err="1">
                <a:solidFill>
                  <a:srgbClr val="EBEBEB"/>
                </a:solidFill>
              </a:rPr>
              <a:t>tyrosines</a:t>
            </a:r>
            <a:r>
              <a:rPr lang="en-US" dirty="0">
                <a:solidFill>
                  <a:srgbClr val="EBEBEB"/>
                </a:solidFill>
              </a:rPr>
              <a:t> at B15/20</a:t>
            </a:r>
          </a:p>
          <a:p>
            <a:endParaRPr lang="en-US" dirty="0">
              <a:solidFill>
                <a:srgbClr val="EBEBEB"/>
              </a:solidFill>
            </a:endParaRPr>
          </a:p>
          <a:p>
            <a:endParaRPr lang="en-US" dirty="0">
              <a:solidFill>
                <a:srgbClr val="EBEBEB"/>
              </a:solidFill>
            </a:endParaRPr>
          </a:p>
          <a:p>
            <a:endParaRPr lang="en-US" dirty="0">
              <a:solidFill>
                <a:srgbClr val="EBEBEB"/>
              </a:solidFill>
            </a:endParaRPr>
          </a:p>
          <a:p>
            <a:pPr lvl="1"/>
            <a:endParaRPr lang="en-US" dirty="0">
              <a:solidFill>
                <a:srgbClr val="EBEBEB"/>
              </a:solidFill>
            </a:endParaRPr>
          </a:p>
        </p:txBody>
      </p:sp>
      <p:sp>
        <p:nvSpPr>
          <p:cNvPr id="5" name="TextBox 4">
            <a:extLst>
              <a:ext uri="{FF2B5EF4-FFF2-40B4-BE49-F238E27FC236}">
                <a16:creationId xmlns:a16="http://schemas.microsoft.com/office/drawing/2014/main" id="{8931D5C6-B284-0E98-7650-891D85305C41}"/>
              </a:ext>
            </a:extLst>
          </p:cNvPr>
          <p:cNvSpPr txBox="1"/>
          <p:nvPr/>
        </p:nvSpPr>
        <p:spPr>
          <a:xfrm>
            <a:off x="6028347" y="3524975"/>
            <a:ext cx="5099901" cy="369332"/>
          </a:xfrm>
          <a:prstGeom prst="rect">
            <a:avLst/>
          </a:prstGeom>
          <a:noFill/>
        </p:spPr>
        <p:txBody>
          <a:bodyPr wrap="square" rtlCol="0">
            <a:spAutoFit/>
          </a:bodyPr>
          <a:lstStyle/>
          <a:p>
            <a:r>
              <a:rPr lang="en-US" dirty="0"/>
              <a:t>C. </a:t>
            </a:r>
            <a:r>
              <a:rPr lang="en-US" dirty="0" err="1"/>
              <a:t>geographus</a:t>
            </a:r>
            <a:r>
              <a:rPr lang="en-US" dirty="0"/>
              <a:t>, species of cone snail. (13)</a:t>
            </a:r>
          </a:p>
        </p:txBody>
      </p:sp>
      <p:pic>
        <p:nvPicPr>
          <p:cNvPr id="6" name="Picture 5" descr="A diagram of a dna chain&#10;&#10;Description automatically generated">
            <a:extLst>
              <a:ext uri="{FF2B5EF4-FFF2-40B4-BE49-F238E27FC236}">
                <a16:creationId xmlns:a16="http://schemas.microsoft.com/office/drawing/2014/main" id="{90F58A70-7587-1379-6C64-9BEAAD1A457A}"/>
              </a:ext>
            </a:extLst>
          </p:cNvPr>
          <p:cNvPicPr>
            <a:picLocks noChangeAspect="1"/>
          </p:cNvPicPr>
          <p:nvPr/>
        </p:nvPicPr>
        <p:blipFill>
          <a:blip r:embed="rId4"/>
          <a:stretch>
            <a:fillRect/>
          </a:stretch>
        </p:blipFill>
        <p:spPr>
          <a:xfrm>
            <a:off x="5940392" y="4216414"/>
            <a:ext cx="5964217" cy="1761058"/>
          </a:xfrm>
          <a:prstGeom prst="rect">
            <a:avLst/>
          </a:prstGeom>
        </p:spPr>
      </p:pic>
      <p:sp>
        <p:nvSpPr>
          <p:cNvPr id="7" name="TextBox 6">
            <a:extLst>
              <a:ext uri="{FF2B5EF4-FFF2-40B4-BE49-F238E27FC236}">
                <a16:creationId xmlns:a16="http://schemas.microsoft.com/office/drawing/2014/main" id="{C8E4091E-C32B-3BBF-66CF-1431D73FB01C}"/>
              </a:ext>
            </a:extLst>
          </p:cNvPr>
          <p:cNvSpPr txBox="1"/>
          <p:nvPr/>
        </p:nvSpPr>
        <p:spPr>
          <a:xfrm>
            <a:off x="6443168" y="5817478"/>
            <a:ext cx="5099901" cy="646331"/>
          </a:xfrm>
          <a:prstGeom prst="rect">
            <a:avLst/>
          </a:prstGeom>
          <a:noFill/>
        </p:spPr>
        <p:txBody>
          <a:bodyPr wrap="square" rtlCol="0">
            <a:spAutoFit/>
          </a:bodyPr>
          <a:lstStyle/>
          <a:p>
            <a:r>
              <a:rPr lang="en-US" dirty="0"/>
              <a:t>Sequencing of venom specialized insulin. (13)</a:t>
            </a:r>
          </a:p>
        </p:txBody>
      </p:sp>
      <p:sp>
        <p:nvSpPr>
          <p:cNvPr id="8" name="Right Arrow 7">
            <a:extLst>
              <a:ext uri="{FF2B5EF4-FFF2-40B4-BE49-F238E27FC236}">
                <a16:creationId xmlns:a16="http://schemas.microsoft.com/office/drawing/2014/main" id="{A94FEA0D-A2E9-6581-7CC2-B00F6764BDE6}"/>
              </a:ext>
            </a:extLst>
          </p:cNvPr>
          <p:cNvSpPr/>
          <p:nvPr/>
        </p:nvSpPr>
        <p:spPr>
          <a:xfrm rot="2567580">
            <a:off x="9965713" y="5235097"/>
            <a:ext cx="701856" cy="2110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ight Arrow 9">
            <a:extLst>
              <a:ext uri="{FF2B5EF4-FFF2-40B4-BE49-F238E27FC236}">
                <a16:creationId xmlns:a16="http://schemas.microsoft.com/office/drawing/2014/main" id="{F2FAE01E-B9DB-9EC9-6180-A04372E9AD0B}"/>
              </a:ext>
            </a:extLst>
          </p:cNvPr>
          <p:cNvSpPr/>
          <p:nvPr/>
        </p:nvSpPr>
        <p:spPr>
          <a:xfrm rot="5739550">
            <a:off x="10721891" y="5101115"/>
            <a:ext cx="701856" cy="2110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32114862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3" descr="A colorful spirals and arrows&#10;&#10;Description automatically generated with medium confidence">
            <a:extLst>
              <a:ext uri="{FF2B5EF4-FFF2-40B4-BE49-F238E27FC236}">
                <a16:creationId xmlns:a16="http://schemas.microsoft.com/office/drawing/2014/main" id="{2AA4E0BC-53AD-F4DF-A473-A11CD774393A}"/>
              </a:ext>
            </a:extLst>
          </p:cNvPr>
          <p:cNvPicPr>
            <a:picLocks noChangeAspect="1"/>
          </p:cNvPicPr>
          <p:nvPr/>
        </p:nvPicPr>
        <p:blipFill>
          <a:blip r:embed="rId3"/>
          <a:srcRect t="15196" r="-4" b="-4"/>
          <a:stretch/>
        </p:blipFill>
        <p:spPr>
          <a:xfrm>
            <a:off x="139424" y="1143000"/>
            <a:ext cx="5786767" cy="4011837"/>
          </a:xfrm>
          <a:prstGeom prst="rect">
            <a:avLst/>
          </a:prstGeom>
          <a:effectLst>
            <a:outerShdw blurRad="50800" dist="38100" dir="5400000" algn="t" rotWithShape="0">
              <a:prstClr val="black">
                <a:alpha val="43000"/>
              </a:prstClr>
            </a:outerShdw>
          </a:effectLst>
        </p:spPr>
      </p:pic>
      <p:sp>
        <p:nvSpPr>
          <p:cNvPr id="12" name="Rectangle 11">
            <a:extLst>
              <a:ext uri="{FF2B5EF4-FFF2-40B4-BE49-F238E27FC236}">
                <a16:creationId xmlns:a16="http://schemas.microsoft.com/office/drawing/2014/main" id="{78D66203-18BB-40A2-B632-9356FE169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A colorful structure of a dna&#10;&#10;Description automatically generated with medium confidence">
            <a:extLst>
              <a:ext uri="{FF2B5EF4-FFF2-40B4-BE49-F238E27FC236}">
                <a16:creationId xmlns:a16="http://schemas.microsoft.com/office/drawing/2014/main" id="{4BE7DEC5-119D-5E56-DA0C-FBA649CE1ED3}"/>
              </a:ext>
            </a:extLst>
          </p:cNvPr>
          <p:cNvPicPr>
            <a:picLocks noChangeAspect="1"/>
          </p:cNvPicPr>
          <p:nvPr/>
        </p:nvPicPr>
        <p:blipFill>
          <a:blip r:embed="rId4"/>
          <a:srcRect l="8019" r="3992" b="-2"/>
          <a:stretch/>
        </p:blipFill>
        <p:spPr>
          <a:xfrm>
            <a:off x="6075370" y="1143000"/>
            <a:ext cx="5786767" cy="4011837"/>
          </a:xfrm>
          <a:prstGeom prst="rect">
            <a:avLst/>
          </a:prstGeom>
          <a:effectLst>
            <a:outerShdw blurRad="50800" dist="38100" dir="5400000" algn="t" rotWithShape="0">
              <a:prstClr val="black">
                <a:alpha val="43000"/>
              </a:prstClr>
            </a:outerShdw>
          </a:effectLst>
        </p:spPr>
      </p:pic>
      <p:sp>
        <p:nvSpPr>
          <p:cNvPr id="6" name="TextBox 5">
            <a:extLst>
              <a:ext uri="{FF2B5EF4-FFF2-40B4-BE49-F238E27FC236}">
                <a16:creationId xmlns:a16="http://schemas.microsoft.com/office/drawing/2014/main" id="{67836FFD-14E7-E1E7-59F1-C70B85CE20B7}"/>
              </a:ext>
            </a:extLst>
          </p:cNvPr>
          <p:cNvSpPr txBox="1"/>
          <p:nvPr/>
        </p:nvSpPr>
        <p:spPr>
          <a:xfrm>
            <a:off x="923827" y="5363852"/>
            <a:ext cx="7890235" cy="923330"/>
          </a:xfrm>
          <a:prstGeom prst="rect">
            <a:avLst/>
          </a:prstGeom>
          <a:noFill/>
        </p:spPr>
        <p:txBody>
          <a:bodyPr wrap="square" rtlCol="0">
            <a:spAutoFit/>
          </a:bodyPr>
          <a:lstStyle/>
          <a:p>
            <a:r>
              <a:rPr lang="en-US" sz="1800" kern="0" dirty="0">
                <a:effectLst/>
                <a:latin typeface="Times New Roman" panose="02020603050405020304" pitchFamily="18" charset="0"/>
                <a:ea typeface="Times New Roman" panose="02020603050405020304" pitchFamily="18" charset="0"/>
              </a:rPr>
              <a:t>Structural overlay of SCI-57 with Con-ins. Con-ins is shown in yellow, and the B chain of the SCI is shown in magenta. A chain of the SCI is shown in cyan. The C domain linker is indicated by the dashed lines</a:t>
            </a:r>
            <a:r>
              <a:rPr lang="en-US" sz="1800" kern="0" dirty="0">
                <a:latin typeface="Times New Roman" panose="02020603050405020304" pitchFamily="18" charset="0"/>
                <a:ea typeface="Times New Roman" panose="02020603050405020304" pitchFamily="18" charset="0"/>
              </a:rPr>
              <a:t>.</a:t>
            </a:r>
            <a:endParaRPr lang="en-US" dirty="0"/>
          </a:p>
        </p:txBody>
      </p:sp>
      <p:sp>
        <p:nvSpPr>
          <p:cNvPr id="2" name="TextBox 1">
            <a:extLst>
              <a:ext uri="{FF2B5EF4-FFF2-40B4-BE49-F238E27FC236}">
                <a16:creationId xmlns:a16="http://schemas.microsoft.com/office/drawing/2014/main" id="{487532D8-6DAD-4C7D-F86D-707BAD5391CD}"/>
              </a:ext>
            </a:extLst>
          </p:cNvPr>
          <p:cNvSpPr txBox="1"/>
          <p:nvPr/>
        </p:nvSpPr>
        <p:spPr>
          <a:xfrm>
            <a:off x="375920" y="1249680"/>
            <a:ext cx="1483360" cy="369332"/>
          </a:xfrm>
          <a:prstGeom prst="rect">
            <a:avLst/>
          </a:prstGeom>
          <a:noFill/>
        </p:spPr>
        <p:txBody>
          <a:bodyPr wrap="square" rtlCol="0">
            <a:spAutoFit/>
          </a:bodyPr>
          <a:lstStyle/>
          <a:p>
            <a:r>
              <a:rPr lang="en-US" dirty="0"/>
              <a:t>PDB 5JYQ</a:t>
            </a:r>
          </a:p>
        </p:txBody>
      </p:sp>
      <p:sp>
        <p:nvSpPr>
          <p:cNvPr id="3" name="TextBox 2">
            <a:extLst>
              <a:ext uri="{FF2B5EF4-FFF2-40B4-BE49-F238E27FC236}">
                <a16:creationId xmlns:a16="http://schemas.microsoft.com/office/drawing/2014/main" id="{7292E947-C509-0A5D-1977-6A0FD76DD210}"/>
              </a:ext>
            </a:extLst>
          </p:cNvPr>
          <p:cNvSpPr txBox="1"/>
          <p:nvPr/>
        </p:nvSpPr>
        <p:spPr>
          <a:xfrm>
            <a:off x="6162687" y="1269154"/>
            <a:ext cx="1483360" cy="369332"/>
          </a:xfrm>
          <a:prstGeom prst="rect">
            <a:avLst/>
          </a:prstGeom>
          <a:noFill/>
        </p:spPr>
        <p:txBody>
          <a:bodyPr wrap="square" rtlCol="0">
            <a:spAutoFit/>
          </a:bodyPr>
          <a:lstStyle/>
          <a:p>
            <a:r>
              <a:rPr lang="en-US" dirty="0"/>
              <a:t>PDB 5JYQ</a:t>
            </a:r>
          </a:p>
        </p:txBody>
      </p:sp>
    </p:spTree>
    <p:extLst>
      <p:ext uri="{BB962C8B-B14F-4D97-AF65-F5344CB8AC3E}">
        <p14:creationId xmlns:p14="http://schemas.microsoft.com/office/powerpoint/2010/main" val="3633081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921F8-CFFF-C8C1-A968-6080DEFE1675}"/>
              </a:ext>
            </a:extLst>
          </p:cNvPr>
          <p:cNvSpPr>
            <a:spLocks noGrp="1"/>
          </p:cNvSpPr>
          <p:nvPr>
            <p:ph type="title"/>
          </p:nvPr>
        </p:nvSpPr>
        <p:spPr>
          <a:xfrm>
            <a:off x="646111" y="452718"/>
            <a:ext cx="9404723" cy="801047"/>
          </a:xfrm>
        </p:spPr>
        <p:txBody>
          <a:bodyPr/>
          <a:lstStyle/>
          <a:p>
            <a:r>
              <a:rPr lang="en-US" dirty="0"/>
              <a:t>Hypothesis</a:t>
            </a:r>
          </a:p>
        </p:txBody>
      </p:sp>
      <p:sp>
        <p:nvSpPr>
          <p:cNvPr id="3" name="Content Placeholder 2">
            <a:extLst>
              <a:ext uri="{FF2B5EF4-FFF2-40B4-BE49-F238E27FC236}">
                <a16:creationId xmlns:a16="http://schemas.microsoft.com/office/drawing/2014/main" id="{E1C1FEE8-980E-8573-AFB8-BC371F3E674C}"/>
              </a:ext>
            </a:extLst>
          </p:cNvPr>
          <p:cNvSpPr>
            <a:spLocks noGrp="1"/>
          </p:cNvSpPr>
          <p:nvPr>
            <p:ph idx="1"/>
          </p:nvPr>
        </p:nvSpPr>
        <p:spPr/>
        <p:txBody>
          <a:bodyPr/>
          <a:lstStyle/>
          <a:p>
            <a:r>
              <a:rPr lang="en-US" dirty="0"/>
              <a:t>Mutating residues at B15 or 20, typically considered to be non-essential in insulins, in SCI-57 will improve the binding affinity and lower time of action while preserving its thermal stability and biological activity.</a:t>
            </a:r>
          </a:p>
        </p:txBody>
      </p:sp>
    </p:spTree>
    <p:extLst>
      <p:ext uri="{BB962C8B-B14F-4D97-AF65-F5344CB8AC3E}">
        <p14:creationId xmlns:p14="http://schemas.microsoft.com/office/powerpoint/2010/main" val="3760793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515115-95FB-41E0-86F3-8744438C0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7F8685-904C-5017-61E2-4CD174FD20EB}"/>
              </a:ext>
            </a:extLst>
          </p:cNvPr>
          <p:cNvSpPr>
            <a:spLocks noGrp="1"/>
          </p:cNvSpPr>
          <p:nvPr>
            <p:ph type="title"/>
          </p:nvPr>
        </p:nvSpPr>
        <p:spPr>
          <a:xfrm>
            <a:off x="648930" y="629266"/>
            <a:ext cx="5616217" cy="1622321"/>
          </a:xfrm>
        </p:spPr>
        <p:txBody>
          <a:bodyPr>
            <a:normAutofit/>
          </a:bodyPr>
          <a:lstStyle/>
          <a:p>
            <a:r>
              <a:rPr lang="en-US" dirty="0">
                <a:solidFill>
                  <a:srgbClr val="EBEBEB"/>
                </a:solidFill>
              </a:rPr>
              <a:t>Mutation Strategy</a:t>
            </a:r>
          </a:p>
        </p:txBody>
      </p:sp>
      <p:sp>
        <p:nvSpPr>
          <p:cNvPr id="13" name="Freeform 31">
            <a:extLst>
              <a:ext uri="{FF2B5EF4-FFF2-40B4-BE49-F238E27FC236}">
                <a16:creationId xmlns:a16="http://schemas.microsoft.com/office/drawing/2014/main" id="{8222A33F-BE2D-4D69-92A0-5DF8B17BA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rgbClr val="FFFFFF"/>
              </a:solidFill>
            </a:endParaRPr>
          </a:p>
        </p:txBody>
      </p:sp>
      <p:sp useBgFill="1">
        <p:nvSpPr>
          <p:cNvPr id="15" name="Freeform: Shape 14">
            <a:extLst>
              <a:ext uri="{FF2B5EF4-FFF2-40B4-BE49-F238E27FC236}">
                <a16:creationId xmlns:a16="http://schemas.microsoft.com/office/drawing/2014/main" id="{CE1C74D0-9609-468A-9597-5D87C8A42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4" name="Content Placeholder 3">
            <a:extLst>
              <a:ext uri="{FF2B5EF4-FFF2-40B4-BE49-F238E27FC236}">
                <a16:creationId xmlns:a16="http://schemas.microsoft.com/office/drawing/2014/main" id="{F2BE2CEC-41B1-E461-2B63-B5F3AA221E74}"/>
              </a:ext>
            </a:extLst>
          </p:cNvPr>
          <p:cNvPicPr>
            <a:picLocks noChangeAspect="1"/>
          </p:cNvPicPr>
          <p:nvPr/>
        </p:nvPicPr>
        <p:blipFill>
          <a:blip r:embed="rId2"/>
          <a:stretch>
            <a:fillRect/>
          </a:stretch>
        </p:blipFill>
        <p:spPr>
          <a:xfrm>
            <a:off x="7563742" y="2100639"/>
            <a:ext cx="3980139" cy="2656718"/>
          </a:xfrm>
          <a:prstGeom prst="rect">
            <a:avLst/>
          </a:prstGeom>
          <a:effectLst/>
        </p:spPr>
      </p:pic>
      <p:sp>
        <p:nvSpPr>
          <p:cNvPr id="17" name="Rectangle 16">
            <a:extLst>
              <a:ext uri="{FF2B5EF4-FFF2-40B4-BE49-F238E27FC236}">
                <a16:creationId xmlns:a16="http://schemas.microsoft.com/office/drawing/2014/main" id="{C137128D-E594-4905-9F76-E385F0831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Content Placeholder 7">
            <a:extLst>
              <a:ext uri="{FF2B5EF4-FFF2-40B4-BE49-F238E27FC236}">
                <a16:creationId xmlns:a16="http://schemas.microsoft.com/office/drawing/2014/main" id="{87610F44-3C83-95FE-D4D1-8DA2C67EFC20}"/>
              </a:ext>
            </a:extLst>
          </p:cNvPr>
          <p:cNvSpPr>
            <a:spLocks noGrp="1"/>
          </p:cNvSpPr>
          <p:nvPr>
            <p:ph idx="1"/>
          </p:nvPr>
        </p:nvSpPr>
        <p:spPr>
          <a:xfrm>
            <a:off x="648931" y="2438400"/>
            <a:ext cx="5616216" cy="3785419"/>
          </a:xfrm>
        </p:spPr>
        <p:txBody>
          <a:bodyPr>
            <a:normAutofit/>
          </a:bodyPr>
          <a:lstStyle/>
          <a:p>
            <a:r>
              <a:rPr lang="en-US" dirty="0">
                <a:solidFill>
                  <a:srgbClr val="FFFFFF"/>
                </a:solidFill>
              </a:rPr>
              <a:t>“…loss of aromatic side chains at positions B15 and B20 results in lower binding affinity and potency at the </a:t>
            </a:r>
            <a:r>
              <a:rPr lang="en-US" dirty="0" err="1">
                <a:solidFill>
                  <a:srgbClr val="FFFFFF"/>
                </a:solidFill>
              </a:rPr>
              <a:t>hIR</a:t>
            </a:r>
            <a:r>
              <a:rPr lang="en-US" dirty="0">
                <a:solidFill>
                  <a:srgbClr val="FFFFFF"/>
                </a:solidFill>
              </a:rPr>
              <a:t>.” (</a:t>
            </a:r>
            <a:r>
              <a:rPr lang="en-US" dirty="0" err="1">
                <a:solidFill>
                  <a:srgbClr val="FFFFFF"/>
                </a:solidFill>
              </a:rPr>
              <a:t>Ahorukomeye</a:t>
            </a:r>
            <a:r>
              <a:rPr lang="en-US" dirty="0">
                <a:solidFill>
                  <a:srgbClr val="FFFFFF"/>
                </a:solidFill>
              </a:rPr>
              <a:t> et Al., 13)</a:t>
            </a:r>
          </a:p>
          <a:p>
            <a:r>
              <a:rPr lang="en-US" dirty="0">
                <a:solidFill>
                  <a:srgbClr val="FFFFFF"/>
                </a:solidFill>
              </a:rPr>
              <a:t>Limit mutations to aromatic residues within SCI-57</a:t>
            </a:r>
          </a:p>
          <a:p>
            <a:endParaRPr lang="en-US" dirty="0">
              <a:solidFill>
                <a:srgbClr val="FFFFFF"/>
              </a:solidFill>
            </a:endParaRPr>
          </a:p>
        </p:txBody>
      </p:sp>
    </p:spTree>
    <p:extLst>
      <p:ext uri="{BB962C8B-B14F-4D97-AF65-F5344CB8AC3E}">
        <p14:creationId xmlns:p14="http://schemas.microsoft.com/office/powerpoint/2010/main" val="3654751390"/>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1A50-C3D6-4914-7DED-405D338A4519}"/>
              </a:ext>
            </a:extLst>
          </p:cNvPr>
          <p:cNvSpPr>
            <a:spLocks noGrp="1"/>
          </p:cNvSpPr>
          <p:nvPr>
            <p:ph type="title"/>
          </p:nvPr>
        </p:nvSpPr>
        <p:spPr/>
        <p:txBody>
          <a:bodyPr/>
          <a:lstStyle/>
          <a:p>
            <a:r>
              <a:rPr lang="en-US" dirty="0"/>
              <a:t>Tyrosine</a:t>
            </a:r>
            <a:br>
              <a:rPr lang="en-US" dirty="0"/>
            </a:br>
            <a:endParaRPr lang="en-US" dirty="0"/>
          </a:p>
        </p:txBody>
      </p:sp>
      <p:pic>
        <p:nvPicPr>
          <p:cNvPr id="4" name="Picture 3">
            <a:extLst>
              <a:ext uri="{FF2B5EF4-FFF2-40B4-BE49-F238E27FC236}">
                <a16:creationId xmlns:a16="http://schemas.microsoft.com/office/drawing/2014/main" id="{99C60055-456B-018C-5BB5-83428F80C487}"/>
              </a:ext>
            </a:extLst>
          </p:cNvPr>
          <p:cNvPicPr>
            <a:picLocks noChangeAspect="1"/>
          </p:cNvPicPr>
          <p:nvPr/>
        </p:nvPicPr>
        <p:blipFill>
          <a:blip r:embed="rId2"/>
          <a:stretch>
            <a:fillRect/>
          </a:stretch>
        </p:blipFill>
        <p:spPr>
          <a:xfrm>
            <a:off x="1416803" y="1152983"/>
            <a:ext cx="2979394" cy="2658936"/>
          </a:xfrm>
          <a:prstGeom prst="rect">
            <a:avLst/>
          </a:prstGeom>
        </p:spPr>
      </p:pic>
      <p:pic>
        <p:nvPicPr>
          <p:cNvPr id="5" name="Picture 4">
            <a:extLst>
              <a:ext uri="{FF2B5EF4-FFF2-40B4-BE49-F238E27FC236}">
                <a16:creationId xmlns:a16="http://schemas.microsoft.com/office/drawing/2014/main" id="{6A9B4063-9E56-9B85-A05A-99DA1B4EC7C0}"/>
              </a:ext>
            </a:extLst>
          </p:cNvPr>
          <p:cNvPicPr>
            <a:picLocks noChangeAspect="1"/>
          </p:cNvPicPr>
          <p:nvPr/>
        </p:nvPicPr>
        <p:blipFill>
          <a:blip r:embed="rId3"/>
          <a:stretch>
            <a:fillRect/>
          </a:stretch>
        </p:blipFill>
        <p:spPr>
          <a:xfrm>
            <a:off x="5736956" y="4096356"/>
            <a:ext cx="2721925" cy="2510267"/>
          </a:xfrm>
          <a:prstGeom prst="rect">
            <a:avLst/>
          </a:prstGeom>
        </p:spPr>
      </p:pic>
      <p:pic>
        <p:nvPicPr>
          <p:cNvPr id="6" name="Picture 5">
            <a:extLst>
              <a:ext uri="{FF2B5EF4-FFF2-40B4-BE49-F238E27FC236}">
                <a16:creationId xmlns:a16="http://schemas.microsoft.com/office/drawing/2014/main" id="{35DED9AD-1B71-3CB0-EC20-96BA600BAABF}"/>
              </a:ext>
            </a:extLst>
          </p:cNvPr>
          <p:cNvPicPr>
            <a:picLocks noChangeAspect="1"/>
          </p:cNvPicPr>
          <p:nvPr/>
        </p:nvPicPr>
        <p:blipFill>
          <a:blip r:embed="rId4"/>
          <a:stretch>
            <a:fillRect/>
          </a:stretch>
        </p:blipFill>
        <p:spPr>
          <a:xfrm>
            <a:off x="1613984" y="4134063"/>
            <a:ext cx="2782213" cy="2510267"/>
          </a:xfrm>
          <a:prstGeom prst="rect">
            <a:avLst/>
          </a:prstGeom>
        </p:spPr>
      </p:pic>
      <p:pic>
        <p:nvPicPr>
          <p:cNvPr id="7" name="Picture 6">
            <a:extLst>
              <a:ext uri="{FF2B5EF4-FFF2-40B4-BE49-F238E27FC236}">
                <a16:creationId xmlns:a16="http://schemas.microsoft.com/office/drawing/2014/main" id="{CCDC369C-AB8E-17B0-FE28-9A3B12B91B64}"/>
              </a:ext>
            </a:extLst>
          </p:cNvPr>
          <p:cNvPicPr>
            <a:picLocks noChangeAspect="1"/>
          </p:cNvPicPr>
          <p:nvPr/>
        </p:nvPicPr>
        <p:blipFill>
          <a:blip r:embed="rId5"/>
          <a:stretch>
            <a:fillRect/>
          </a:stretch>
        </p:blipFill>
        <p:spPr>
          <a:xfrm>
            <a:off x="5736956" y="1177536"/>
            <a:ext cx="3094970" cy="2634383"/>
          </a:xfrm>
          <a:prstGeom prst="rect">
            <a:avLst/>
          </a:prstGeom>
        </p:spPr>
      </p:pic>
      <p:sp>
        <p:nvSpPr>
          <p:cNvPr id="8" name="TextBox 7">
            <a:extLst>
              <a:ext uri="{FF2B5EF4-FFF2-40B4-BE49-F238E27FC236}">
                <a16:creationId xmlns:a16="http://schemas.microsoft.com/office/drawing/2014/main" id="{32E87800-4760-5DFF-4055-84FA3AEC2DEE}"/>
              </a:ext>
            </a:extLst>
          </p:cNvPr>
          <p:cNvSpPr txBox="1"/>
          <p:nvPr/>
        </p:nvSpPr>
        <p:spPr>
          <a:xfrm>
            <a:off x="3516198" y="1338606"/>
            <a:ext cx="810705" cy="646331"/>
          </a:xfrm>
          <a:prstGeom prst="rect">
            <a:avLst/>
          </a:prstGeom>
          <a:noFill/>
        </p:spPr>
        <p:txBody>
          <a:bodyPr wrap="square" rtlCol="0">
            <a:spAutoFit/>
          </a:bodyPr>
          <a:lstStyle/>
          <a:p>
            <a:r>
              <a:rPr lang="en-US" dirty="0"/>
              <a:t>1. 21.85</a:t>
            </a:r>
          </a:p>
        </p:txBody>
      </p:sp>
      <p:sp>
        <p:nvSpPr>
          <p:cNvPr id="9" name="TextBox 8">
            <a:extLst>
              <a:ext uri="{FF2B5EF4-FFF2-40B4-BE49-F238E27FC236}">
                <a16:creationId xmlns:a16="http://schemas.microsoft.com/office/drawing/2014/main" id="{7F6FFC4D-C057-695C-D299-0EDB32C53855}"/>
              </a:ext>
            </a:extLst>
          </p:cNvPr>
          <p:cNvSpPr txBox="1"/>
          <p:nvPr/>
        </p:nvSpPr>
        <p:spPr>
          <a:xfrm>
            <a:off x="7880808" y="1177536"/>
            <a:ext cx="838986" cy="923330"/>
          </a:xfrm>
          <a:prstGeom prst="rect">
            <a:avLst/>
          </a:prstGeom>
          <a:noFill/>
        </p:spPr>
        <p:txBody>
          <a:bodyPr wrap="square" rtlCol="0">
            <a:spAutoFit/>
          </a:bodyPr>
          <a:lstStyle/>
          <a:p>
            <a:r>
              <a:rPr lang="en-US" dirty="0"/>
              <a:t>2. 42.22</a:t>
            </a:r>
          </a:p>
          <a:p>
            <a:endParaRPr lang="en-US" dirty="0"/>
          </a:p>
        </p:txBody>
      </p:sp>
      <p:sp>
        <p:nvSpPr>
          <p:cNvPr id="10" name="TextBox 9">
            <a:extLst>
              <a:ext uri="{FF2B5EF4-FFF2-40B4-BE49-F238E27FC236}">
                <a16:creationId xmlns:a16="http://schemas.microsoft.com/office/drawing/2014/main" id="{B8E19542-2086-E8E8-9831-1941B82A6179}"/>
              </a:ext>
            </a:extLst>
          </p:cNvPr>
          <p:cNvSpPr txBox="1"/>
          <p:nvPr/>
        </p:nvSpPr>
        <p:spPr>
          <a:xfrm>
            <a:off x="3516198" y="4345757"/>
            <a:ext cx="879999" cy="646331"/>
          </a:xfrm>
          <a:prstGeom prst="rect">
            <a:avLst/>
          </a:prstGeom>
          <a:noFill/>
        </p:spPr>
        <p:txBody>
          <a:bodyPr wrap="square" rtlCol="0">
            <a:spAutoFit/>
          </a:bodyPr>
          <a:lstStyle/>
          <a:p>
            <a:r>
              <a:rPr lang="en-US" dirty="0"/>
              <a:t>3. 23.68</a:t>
            </a:r>
          </a:p>
        </p:txBody>
      </p:sp>
      <p:sp>
        <p:nvSpPr>
          <p:cNvPr id="11" name="TextBox 10">
            <a:extLst>
              <a:ext uri="{FF2B5EF4-FFF2-40B4-BE49-F238E27FC236}">
                <a16:creationId xmlns:a16="http://schemas.microsoft.com/office/drawing/2014/main" id="{6846A36F-F59A-760E-F67C-FC9034DA76F5}"/>
              </a:ext>
            </a:extLst>
          </p:cNvPr>
          <p:cNvSpPr txBox="1"/>
          <p:nvPr/>
        </p:nvSpPr>
        <p:spPr>
          <a:xfrm>
            <a:off x="7422760" y="4953877"/>
            <a:ext cx="1036121" cy="369332"/>
          </a:xfrm>
          <a:prstGeom prst="rect">
            <a:avLst/>
          </a:prstGeom>
          <a:noFill/>
        </p:spPr>
        <p:txBody>
          <a:bodyPr wrap="square" rtlCol="0">
            <a:spAutoFit/>
          </a:bodyPr>
          <a:lstStyle/>
          <a:p>
            <a:r>
              <a:rPr lang="en-US" dirty="0"/>
              <a:t>4. 95.43</a:t>
            </a:r>
          </a:p>
        </p:txBody>
      </p:sp>
    </p:spTree>
    <p:extLst>
      <p:ext uri="{BB962C8B-B14F-4D97-AF65-F5344CB8AC3E}">
        <p14:creationId xmlns:p14="http://schemas.microsoft.com/office/powerpoint/2010/main" val="2872528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1" name="Rectangle 2090">
            <a:extLst>
              <a:ext uri="{FF2B5EF4-FFF2-40B4-BE49-F238E27FC236}">
                <a16:creationId xmlns:a16="http://schemas.microsoft.com/office/drawing/2014/main" id="{9922B851-6B16-415F-9600-DB0E665C5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236835-B1D1-2BE3-BCBC-4F76D9D2E700}"/>
              </a:ext>
            </a:extLst>
          </p:cNvPr>
          <p:cNvSpPr>
            <a:spLocks noGrp="1"/>
          </p:cNvSpPr>
          <p:nvPr>
            <p:ph type="title"/>
          </p:nvPr>
        </p:nvSpPr>
        <p:spPr>
          <a:xfrm>
            <a:off x="648929" y="629266"/>
            <a:ext cx="4944152" cy="1622321"/>
          </a:xfrm>
        </p:spPr>
        <p:txBody>
          <a:bodyPr vert="horz" lIns="91440" tIns="45720" rIns="91440" bIns="45720" rtlCol="0">
            <a:normAutofit/>
          </a:bodyPr>
          <a:lstStyle/>
          <a:p>
            <a:r>
              <a:rPr lang="en-US" b="0" i="0" kern="1200" dirty="0">
                <a:solidFill>
                  <a:srgbClr val="EBEBEB"/>
                </a:solidFill>
                <a:latin typeface="+mj-lt"/>
                <a:ea typeface="+mj-ea"/>
                <a:cs typeface="+mj-cs"/>
              </a:rPr>
              <a:t>Why this molecule</a:t>
            </a:r>
          </a:p>
        </p:txBody>
      </p:sp>
      <p:sp>
        <p:nvSpPr>
          <p:cNvPr id="2093" name="Rectangle 2092">
            <a:extLst>
              <a:ext uri="{FF2B5EF4-FFF2-40B4-BE49-F238E27FC236}">
                <a16:creationId xmlns:a16="http://schemas.microsoft.com/office/drawing/2014/main" id="{FAA2B0B0-E6D1-4F97-A03B-5B9DC568A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95" name="Rounded Rectangle 9">
            <a:extLst>
              <a:ext uri="{FF2B5EF4-FFF2-40B4-BE49-F238E27FC236}">
                <a16:creationId xmlns:a16="http://schemas.microsoft.com/office/drawing/2014/main" id="{7067A410-38E7-4862-BC25-A40927006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ln w="12700">
            <a:solidFill>
              <a:schemeClr val="bg2"/>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ymptoms of Type 1 diabetes in children and adults include excessive thirst and unexplained weight loss">
            <a:extLst>
              <a:ext uri="{FF2B5EF4-FFF2-40B4-BE49-F238E27FC236}">
                <a16:creationId xmlns:a16="http://schemas.microsoft.com/office/drawing/2014/main" id="{F908AF40-A26F-A7F7-5FFA-91027F145A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86739" y="967430"/>
            <a:ext cx="2911890" cy="4773591"/>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97" name="Rectangle 2096">
            <a:extLst>
              <a:ext uri="{FF2B5EF4-FFF2-40B4-BE49-F238E27FC236}">
                <a16:creationId xmlns:a16="http://schemas.microsoft.com/office/drawing/2014/main" id="{95E21D77-54D4-42F2-9F79-B4B22CCA1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77" name="Content Placeholder 2076">
            <a:extLst>
              <a:ext uri="{FF2B5EF4-FFF2-40B4-BE49-F238E27FC236}">
                <a16:creationId xmlns:a16="http://schemas.microsoft.com/office/drawing/2014/main" id="{88DAB47C-EF03-293A-2ED9-2883D4FE2BB2}"/>
              </a:ext>
            </a:extLst>
          </p:cNvPr>
          <p:cNvSpPr>
            <a:spLocks noGrp="1"/>
          </p:cNvSpPr>
          <p:nvPr>
            <p:ph idx="1"/>
          </p:nvPr>
        </p:nvSpPr>
        <p:spPr>
          <a:xfrm>
            <a:off x="648930" y="1408922"/>
            <a:ext cx="4944151" cy="4814897"/>
          </a:xfrm>
        </p:spPr>
        <p:txBody>
          <a:bodyPr>
            <a:normAutofit/>
          </a:bodyPr>
          <a:lstStyle/>
          <a:p>
            <a:r>
              <a:rPr lang="en-US" sz="1600" dirty="0">
                <a:solidFill>
                  <a:srgbClr val="FFFFFF"/>
                </a:solidFill>
              </a:rPr>
              <a:t>Millions globally are diagnosed and live with either type 1 (T1D) or 2 (T2D) diabetes. </a:t>
            </a:r>
          </a:p>
          <a:p>
            <a:r>
              <a:rPr lang="en-US" sz="1600" dirty="0">
                <a:solidFill>
                  <a:srgbClr val="FFFFFF"/>
                </a:solidFill>
              </a:rPr>
              <a:t>Projections suggest that total cases could double by 2040.</a:t>
            </a:r>
          </a:p>
          <a:p>
            <a:r>
              <a:rPr lang="en-US" sz="1600" dirty="0">
                <a:solidFill>
                  <a:srgbClr val="FFFFFF"/>
                </a:solidFill>
              </a:rPr>
              <a:t>Need for medication access in low resource settings.</a:t>
            </a:r>
          </a:p>
          <a:p>
            <a:pPr lvl="1"/>
            <a:r>
              <a:rPr lang="en-US" sz="1600" dirty="0">
                <a:solidFill>
                  <a:srgbClr val="FFFFFF"/>
                </a:solidFill>
              </a:rPr>
              <a:t>All insulin medication require refrigeration, increasing costs due to manufacturing, transport and delivery.</a:t>
            </a:r>
          </a:p>
          <a:p>
            <a:pPr lvl="1"/>
            <a:r>
              <a:rPr lang="en-US" sz="1600" dirty="0">
                <a:solidFill>
                  <a:srgbClr val="FFFFFF"/>
                </a:solidFill>
              </a:rPr>
              <a:t>Medications experience aggregation/fibrillation at sustained above room temperatures.</a:t>
            </a:r>
          </a:p>
          <a:p>
            <a:pPr lvl="1"/>
            <a:r>
              <a:rPr lang="en-US" sz="1600" dirty="0">
                <a:solidFill>
                  <a:srgbClr val="FFFFFF"/>
                </a:solidFill>
              </a:rPr>
              <a:t>Increases barrier to access in low resource settings.</a:t>
            </a:r>
          </a:p>
          <a:p>
            <a:pPr lvl="1"/>
            <a:endParaRPr lang="en-US" sz="1600" dirty="0">
              <a:solidFill>
                <a:srgbClr val="FFFFFF"/>
              </a:solidFill>
            </a:endParaRPr>
          </a:p>
        </p:txBody>
      </p:sp>
      <p:sp>
        <p:nvSpPr>
          <p:cNvPr id="3" name="TextBox 2">
            <a:extLst>
              <a:ext uri="{FF2B5EF4-FFF2-40B4-BE49-F238E27FC236}">
                <a16:creationId xmlns:a16="http://schemas.microsoft.com/office/drawing/2014/main" id="{7ED596B8-911F-F3EA-5766-DD9BF1966862}"/>
              </a:ext>
            </a:extLst>
          </p:cNvPr>
          <p:cNvSpPr txBox="1"/>
          <p:nvPr/>
        </p:nvSpPr>
        <p:spPr>
          <a:xfrm>
            <a:off x="7686739" y="5741021"/>
            <a:ext cx="3091751" cy="230832"/>
          </a:xfrm>
          <a:prstGeom prst="rect">
            <a:avLst/>
          </a:prstGeom>
          <a:noFill/>
        </p:spPr>
        <p:txBody>
          <a:bodyPr wrap="square" rtlCol="0">
            <a:spAutoFit/>
          </a:bodyPr>
          <a:lstStyle/>
          <a:p>
            <a:r>
              <a:rPr lang="en-US" sz="900" dirty="0"/>
              <a:t>Symptoms of diabetes. (1)</a:t>
            </a:r>
          </a:p>
        </p:txBody>
      </p:sp>
    </p:spTree>
    <p:extLst>
      <p:ext uri="{BB962C8B-B14F-4D97-AF65-F5344CB8AC3E}">
        <p14:creationId xmlns:p14="http://schemas.microsoft.com/office/powerpoint/2010/main" val="295503478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4FBF-4BE9-A7CD-EA18-D768C9D1D303}"/>
              </a:ext>
            </a:extLst>
          </p:cNvPr>
          <p:cNvSpPr>
            <a:spLocks noGrp="1"/>
          </p:cNvSpPr>
          <p:nvPr>
            <p:ph type="title"/>
          </p:nvPr>
        </p:nvSpPr>
        <p:spPr/>
        <p:txBody>
          <a:bodyPr/>
          <a:lstStyle/>
          <a:p>
            <a:r>
              <a:rPr lang="en-US" dirty="0"/>
              <a:t>Tryptophan</a:t>
            </a:r>
          </a:p>
        </p:txBody>
      </p:sp>
      <p:pic>
        <p:nvPicPr>
          <p:cNvPr id="4" name="Picture 3">
            <a:extLst>
              <a:ext uri="{FF2B5EF4-FFF2-40B4-BE49-F238E27FC236}">
                <a16:creationId xmlns:a16="http://schemas.microsoft.com/office/drawing/2014/main" id="{B8877D44-AE6C-4323-8A03-E8ACAEABC34B}"/>
              </a:ext>
            </a:extLst>
          </p:cNvPr>
          <p:cNvPicPr>
            <a:picLocks noChangeAspect="1"/>
          </p:cNvPicPr>
          <p:nvPr/>
        </p:nvPicPr>
        <p:blipFill>
          <a:blip r:embed="rId2"/>
          <a:stretch>
            <a:fillRect/>
          </a:stretch>
        </p:blipFill>
        <p:spPr>
          <a:xfrm>
            <a:off x="7501909" y="4038932"/>
            <a:ext cx="3267173" cy="2650388"/>
          </a:xfrm>
          <a:prstGeom prst="rect">
            <a:avLst/>
          </a:prstGeom>
        </p:spPr>
      </p:pic>
      <p:pic>
        <p:nvPicPr>
          <p:cNvPr id="5" name="Picture 4">
            <a:extLst>
              <a:ext uri="{FF2B5EF4-FFF2-40B4-BE49-F238E27FC236}">
                <a16:creationId xmlns:a16="http://schemas.microsoft.com/office/drawing/2014/main" id="{A3917D36-7DF6-74ED-FDD4-44128F435803}"/>
              </a:ext>
            </a:extLst>
          </p:cNvPr>
          <p:cNvPicPr>
            <a:picLocks noChangeAspect="1"/>
          </p:cNvPicPr>
          <p:nvPr/>
        </p:nvPicPr>
        <p:blipFill>
          <a:blip r:embed="rId3"/>
          <a:stretch>
            <a:fillRect/>
          </a:stretch>
        </p:blipFill>
        <p:spPr>
          <a:xfrm>
            <a:off x="3651018" y="4314510"/>
            <a:ext cx="2720705" cy="2278726"/>
          </a:xfrm>
          <a:prstGeom prst="rect">
            <a:avLst/>
          </a:prstGeom>
        </p:spPr>
      </p:pic>
      <p:pic>
        <p:nvPicPr>
          <p:cNvPr id="6" name="Picture 5">
            <a:extLst>
              <a:ext uri="{FF2B5EF4-FFF2-40B4-BE49-F238E27FC236}">
                <a16:creationId xmlns:a16="http://schemas.microsoft.com/office/drawing/2014/main" id="{D7AE0FF3-F405-A668-4E71-1652B4940B9C}"/>
              </a:ext>
            </a:extLst>
          </p:cNvPr>
          <p:cNvPicPr>
            <a:picLocks noChangeAspect="1"/>
          </p:cNvPicPr>
          <p:nvPr/>
        </p:nvPicPr>
        <p:blipFill>
          <a:blip r:embed="rId4"/>
          <a:stretch>
            <a:fillRect/>
          </a:stretch>
        </p:blipFill>
        <p:spPr>
          <a:xfrm>
            <a:off x="514084" y="4355200"/>
            <a:ext cx="2758126" cy="2197345"/>
          </a:xfrm>
          <a:prstGeom prst="rect">
            <a:avLst/>
          </a:prstGeom>
        </p:spPr>
      </p:pic>
      <p:pic>
        <p:nvPicPr>
          <p:cNvPr id="7" name="Picture 6">
            <a:extLst>
              <a:ext uri="{FF2B5EF4-FFF2-40B4-BE49-F238E27FC236}">
                <a16:creationId xmlns:a16="http://schemas.microsoft.com/office/drawing/2014/main" id="{9B977620-815D-C305-5442-538EF850A904}"/>
              </a:ext>
            </a:extLst>
          </p:cNvPr>
          <p:cNvPicPr>
            <a:picLocks noChangeAspect="1"/>
          </p:cNvPicPr>
          <p:nvPr/>
        </p:nvPicPr>
        <p:blipFill>
          <a:blip r:embed="rId5"/>
          <a:stretch>
            <a:fillRect/>
          </a:stretch>
        </p:blipFill>
        <p:spPr>
          <a:xfrm>
            <a:off x="6950195" y="1307394"/>
            <a:ext cx="2845831" cy="2449740"/>
          </a:xfrm>
          <a:prstGeom prst="rect">
            <a:avLst/>
          </a:prstGeom>
        </p:spPr>
      </p:pic>
      <p:pic>
        <p:nvPicPr>
          <p:cNvPr id="8" name="Picture 7">
            <a:extLst>
              <a:ext uri="{FF2B5EF4-FFF2-40B4-BE49-F238E27FC236}">
                <a16:creationId xmlns:a16="http://schemas.microsoft.com/office/drawing/2014/main" id="{0A6684EB-48CC-A5F7-19BA-C5E78404EC87}"/>
              </a:ext>
            </a:extLst>
          </p:cNvPr>
          <p:cNvPicPr>
            <a:picLocks noChangeAspect="1"/>
          </p:cNvPicPr>
          <p:nvPr/>
        </p:nvPicPr>
        <p:blipFill>
          <a:blip r:embed="rId6"/>
          <a:stretch>
            <a:fillRect/>
          </a:stretch>
        </p:blipFill>
        <p:spPr>
          <a:xfrm>
            <a:off x="3558121" y="1228575"/>
            <a:ext cx="2677213" cy="2357545"/>
          </a:xfrm>
          <a:prstGeom prst="rect">
            <a:avLst/>
          </a:prstGeom>
        </p:spPr>
      </p:pic>
      <p:pic>
        <p:nvPicPr>
          <p:cNvPr id="9" name="Picture 8">
            <a:extLst>
              <a:ext uri="{FF2B5EF4-FFF2-40B4-BE49-F238E27FC236}">
                <a16:creationId xmlns:a16="http://schemas.microsoft.com/office/drawing/2014/main" id="{E67828DB-0CD1-CCAF-BB36-BE98D4767A65}"/>
              </a:ext>
            </a:extLst>
          </p:cNvPr>
          <p:cNvPicPr>
            <a:picLocks noChangeAspect="1"/>
          </p:cNvPicPr>
          <p:nvPr/>
        </p:nvPicPr>
        <p:blipFill>
          <a:blip r:embed="rId7"/>
          <a:stretch>
            <a:fillRect/>
          </a:stretch>
        </p:blipFill>
        <p:spPr>
          <a:xfrm>
            <a:off x="336802" y="1307394"/>
            <a:ext cx="2677213" cy="2278726"/>
          </a:xfrm>
          <a:prstGeom prst="rect">
            <a:avLst/>
          </a:prstGeom>
        </p:spPr>
      </p:pic>
      <p:sp>
        <p:nvSpPr>
          <p:cNvPr id="12" name="TextBox 11">
            <a:extLst>
              <a:ext uri="{FF2B5EF4-FFF2-40B4-BE49-F238E27FC236}">
                <a16:creationId xmlns:a16="http://schemas.microsoft.com/office/drawing/2014/main" id="{19E56869-1883-3F6D-CBED-59275C1DE975}"/>
              </a:ext>
            </a:extLst>
          </p:cNvPr>
          <p:cNvSpPr txBox="1"/>
          <p:nvPr/>
        </p:nvSpPr>
        <p:spPr>
          <a:xfrm>
            <a:off x="8681802" y="1917304"/>
            <a:ext cx="1114224" cy="646331"/>
          </a:xfrm>
          <a:prstGeom prst="rect">
            <a:avLst/>
          </a:prstGeom>
          <a:noFill/>
        </p:spPr>
        <p:txBody>
          <a:bodyPr wrap="square" rtlCol="0">
            <a:spAutoFit/>
          </a:bodyPr>
          <a:lstStyle/>
          <a:p>
            <a:r>
              <a:rPr lang="en-US" dirty="0"/>
              <a:t>3. 27.31</a:t>
            </a:r>
          </a:p>
          <a:p>
            <a:endParaRPr lang="en-US" dirty="0"/>
          </a:p>
        </p:txBody>
      </p:sp>
      <p:sp>
        <p:nvSpPr>
          <p:cNvPr id="14" name="TextBox 13">
            <a:extLst>
              <a:ext uri="{FF2B5EF4-FFF2-40B4-BE49-F238E27FC236}">
                <a16:creationId xmlns:a16="http://schemas.microsoft.com/office/drawing/2014/main" id="{4EC4B1F7-DE54-7094-5FD2-D365AE8D8591}"/>
              </a:ext>
            </a:extLst>
          </p:cNvPr>
          <p:cNvSpPr txBox="1"/>
          <p:nvPr/>
        </p:nvSpPr>
        <p:spPr>
          <a:xfrm>
            <a:off x="1893147" y="1919766"/>
            <a:ext cx="1255406" cy="369332"/>
          </a:xfrm>
          <a:prstGeom prst="rect">
            <a:avLst/>
          </a:prstGeom>
          <a:noFill/>
        </p:spPr>
        <p:txBody>
          <a:bodyPr wrap="square" rtlCol="0">
            <a:spAutoFit/>
          </a:bodyPr>
          <a:lstStyle/>
          <a:p>
            <a:pPr marL="457200" indent="-457200">
              <a:buAutoNum type="arabicPeriod"/>
            </a:pPr>
            <a:r>
              <a:rPr lang="en-US" dirty="0"/>
              <a:t>14.26</a:t>
            </a:r>
          </a:p>
        </p:txBody>
      </p:sp>
      <p:sp>
        <p:nvSpPr>
          <p:cNvPr id="18" name="TextBox 17">
            <a:extLst>
              <a:ext uri="{FF2B5EF4-FFF2-40B4-BE49-F238E27FC236}">
                <a16:creationId xmlns:a16="http://schemas.microsoft.com/office/drawing/2014/main" id="{7DB5F85F-0FEB-CF40-1732-955F0477EE68}"/>
              </a:ext>
            </a:extLst>
          </p:cNvPr>
          <p:cNvSpPr txBox="1"/>
          <p:nvPr/>
        </p:nvSpPr>
        <p:spPr>
          <a:xfrm>
            <a:off x="5088911" y="1982774"/>
            <a:ext cx="1178920" cy="646331"/>
          </a:xfrm>
          <a:prstGeom prst="rect">
            <a:avLst/>
          </a:prstGeom>
          <a:noFill/>
        </p:spPr>
        <p:txBody>
          <a:bodyPr wrap="square" rtlCol="0">
            <a:spAutoFit/>
          </a:bodyPr>
          <a:lstStyle/>
          <a:p>
            <a:r>
              <a:rPr lang="en-US" dirty="0"/>
              <a:t>2.  16.36</a:t>
            </a:r>
          </a:p>
          <a:p>
            <a:endParaRPr lang="en-US" dirty="0"/>
          </a:p>
        </p:txBody>
      </p:sp>
      <p:sp>
        <p:nvSpPr>
          <p:cNvPr id="19" name="TextBox 18">
            <a:extLst>
              <a:ext uri="{FF2B5EF4-FFF2-40B4-BE49-F238E27FC236}">
                <a16:creationId xmlns:a16="http://schemas.microsoft.com/office/drawing/2014/main" id="{6E63684B-6A3A-E7BB-E3F6-BFBC36DE69A6}"/>
              </a:ext>
            </a:extLst>
          </p:cNvPr>
          <p:cNvSpPr txBox="1"/>
          <p:nvPr/>
        </p:nvSpPr>
        <p:spPr>
          <a:xfrm>
            <a:off x="2290713" y="4568903"/>
            <a:ext cx="857840" cy="923330"/>
          </a:xfrm>
          <a:prstGeom prst="rect">
            <a:avLst/>
          </a:prstGeom>
          <a:noFill/>
        </p:spPr>
        <p:txBody>
          <a:bodyPr wrap="square" rtlCol="0">
            <a:spAutoFit/>
          </a:bodyPr>
          <a:lstStyle/>
          <a:p>
            <a:r>
              <a:rPr lang="en-US" dirty="0"/>
              <a:t>4. 24.59</a:t>
            </a:r>
          </a:p>
          <a:p>
            <a:endParaRPr lang="en-US" dirty="0"/>
          </a:p>
        </p:txBody>
      </p:sp>
      <p:sp>
        <p:nvSpPr>
          <p:cNvPr id="20" name="TextBox 19">
            <a:extLst>
              <a:ext uri="{FF2B5EF4-FFF2-40B4-BE49-F238E27FC236}">
                <a16:creationId xmlns:a16="http://schemas.microsoft.com/office/drawing/2014/main" id="{8F4F65C6-FAE7-80B8-2D55-FAD72B521D58}"/>
              </a:ext>
            </a:extLst>
          </p:cNvPr>
          <p:cNvSpPr txBox="1"/>
          <p:nvPr/>
        </p:nvSpPr>
        <p:spPr>
          <a:xfrm>
            <a:off x="5508579" y="4440796"/>
            <a:ext cx="759252" cy="923330"/>
          </a:xfrm>
          <a:prstGeom prst="rect">
            <a:avLst/>
          </a:prstGeom>
          <a:noFill/>
        </p:spPr>
        <p:txBody>
          <a:bodyPr wrap="square" rtlCol="0">
            <a:spAutoFit/>
          </a:bodyPr>
          <a:lstStyle/>
          <a:p>
            <a:r>
              <a:rPr lang="en-US" dirty="0"/>
              <a:t>5. 70.56</a:t>
            </a:r>
          </a:p>
          <a:p>
            <a:endParaRPr lang="en-US" dirty="0"/>
          </a:p>
        </p:txBody>
      </p:sp>
      <p:sp>
        <p:nvSpPr>
          <p:cNvPr id="21" name="TextBox 20">
            <a:extLst>
              <a:ext uri="{FF2B5EF4-FFF2-40B4-BE49-F238E27FC236}">
                <a16:creationId xmlns:a16="http://schemas.microsoft.com/office/drawing/2014/main" id="{508FD67B-7B0C-0CA9-784F-70D5368EC9DE}"/>
              </a:ext>
            </a:extLst>
          </p:cNvPr>
          <p:cNvSpPr txBox="1"/>
          <p:nvPr/>
        </p:nvSpPr>
        <p:spPr>
          <a:xfrm>
            <a:off x="9596487" y="4440796"/>
            <a:ext cx="1055802" cy="646331"/>
          </a:xfrm>
          <a:prstGeom prst="rect">
            <a:avLst/>
          </a:prstGeom>
          <a:noFill/>
        </p:spPr>
        <p:txBody>
          <a:bodyPr wrap="square" rtlCol="0">
            <a:spAutoFit/>
          </a:bodyPr>
          <a:lstStyle/>
          <a:p>
            <a:r>
              <a:rPr lang="en-US" dirty="0"/>
              <a:t>6. 18.16</a:t>
            </a:r>
          </a:p>
          <a:p>
            <a:endParaRPr lang="en-US" dirty="0"/>
          </a:p>
        </p:txBody>
      </p:sp>
    </p:spTree>
    <p:extLst>
      <p:ext uri="{BB962C8B-B14F-4D97-AF65-F5344CB8AC3E}">
        <p14:creationId xmlns:p14="http://schemas.microsoft.com/office/powerpoint/2010/main" val="3275407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36D25-535A-50D6-9E61-E60E64532EB7}"/>
              </a:ext>
            </a:extLst>
          </p:cNvPr>
          <p:cNvSpPr>
            <a:spLocks noGrp="1"/>
          </p:cNvSpPr>
          <p:nvPr>
            <p:ph type="title"/>
          </p:nvPr>
        </p:nvSpPr>
        <p:spPr/>
        <p:txBody>
          <a:bodyPr/>
          <a:lstStyle/>
          <a:p>
            <a:r>
              <a:rPr lang="en-US" dirty="0"/>
              <a:t>Phenylalanine</a:t>
            </a:r>
          </a:p>
        </p:txBody>
      </p:sp>
      <p:pic>
        <p:nvPicPr>
          <p:cNvPr id="4" name="Picture 3">
            <a:extLst>
              <a:ext uri="{FF2B5EF4-FFF2-40B4-BE49-F238E27FC236}">
                <a16:creationId xmlns:a16="http://schemas.microsoft.com/office/drawing/2014/main" id="{2477EB73-8E33-31EA-DA53-E5D3BA013B3D}"/>
              </a:ext>
            </a:extLst>
          </p:cNvPr>
          <p:cNvPicPr>
            <a:picLocks noChangeAspect="1"/>
          </p:cNvPicPr>
          <p:nvPr/>
        </p:nvPicPr>
        <p:blipFill>
          <a:blip r:embed="rId2"/>
          <a:stretch>
            <a:fillRect/>
          </a:stretch>
        </p:blipFill>
        <p:spPr>
          <a:xfrm>
            <a:off x="7888962" y="1853248"/>
            <a:ext cx="3093264" cy="2745657"/>
          </a:xfrm>
          <a:prstGeom prst="rect">
            <a:avLst/>
          </a:prstGeom>
        </p:spPr>
      </p:pic>
      <p:pic>
        <p:nvPicPr>
          <p:cNvPr id="5" name="Picture 4">
            <a:extLst>
              <a:ext uri="{FF2B5EF4-FFF2-40B4-BE49-F238E27FC236}">
                <a16:creationId xmlns:a16="http://schemas.microsoft.com/office/drawing/2014/main" id="{7D49A24D-5FB6-7B01-C8C5-8F9A1EED27CC}"/>
              </a:ext>
            </a:extLst>
          </p:cNvPr>
          <p:cNvPicPr>
            <a:picLocks noChangeAspect="1"/>
          </p:cNvPicPr>
          <p:nvPr/>
        </p:nvPicPr>
        <p:blipFill>
          <a:blip r:embed="rId3"/>
          <a:stretch>
            <a:fillRect/>
          </a:stretch>
        </p:blipFill>
        <p:spPr>
          <a:xfrm>
            <a:off x="4406245" y="2102212"/>
            <a:ext cx="2852394" cy="2366460"/>
          </a:xfrm>
          <a:prstGeom prst="rect">
            <a:avLst/>
          </a:prstGeom>
        </p:spPr>
      </p:pic>
      <p:pic>
        <p:nvPicPr>
          <p:cNvPr id="6" name="Picture 5">
            <a:extLst>
              <a:ext uri="{FF2B5EF4-FFF2-40B4-BE49-F238E27FC236}">
                <a16:creationId xmlns:a16="http://schemas.microsoft.com/office/drawing/2014/main" id="{1A034CD5-AEC3-08D9-66A9-6AF305428A70}"/>
              </a:ext>
            </a:extLst>
          </p:cNvPr>
          <p:cNvPicPr>
            <a:picLocks noChangeAspect="1"/>
          </p:cNvPicPr>
          <p:nvPr/>
        </p:nvPicPr>
        <p:blipFill>
          <a:blip r:embed="rId4"/>
          <a:stretch>
            <a:fillRect/>
          </a:stretch>
        </p:blipFill>
        <p:spPr>
          <a:xfrm>
            <a:off x="582989" y="1723015"/>
            <a:ext cx="3192933" cy="2745657"/>
          </a:xfrm>
          <a:prstGeom prst="rect">
            <a:avLst/>
          </a:prstGeom>
        </p:spPr>
      </p:pic>
      <p:sp>
        <p:nvSpPr>
          <p:cNvPr id="7" name="TextBox 6">
            <a:extLst>
              <a:ext uri="{FF2B5EF4-FFF2-40B4-BE49-F238E27FC236}">
                <a16:creationId xmlns:a16="http://schemas.microsoft.com/office/drawing/2014/main" id="{63F3CB0F-0111-097A-C98E-4ACD0B37349A}"/>
              </a:ext>
            </a:extLst>
          </p:cNvPr>
          <p:cNvSpPr txBox="1"/>
          <p:nvPr/>
        </p:nvSpPr>
        <p:spPr>
          <a:xfrm>
            <a:off x="2450970" y="2628037"/>
            <a:ext cx="1399583" cy="369332"/>
          </a:xfrm>
          <a:prstGeom prst="rect">
            <a:avLst/>
          </a:prstGeom>
          <a:noFill/>
        </p:spPr>
        <p:txBody>
          <a:bodyPr wrap="square" rtlCol="0">
            <a:spAutoFit/>
          </a:bodyPr>
          <a:lstStyle/>
          <a:p>
            <a:pPr marL="457200" indent="-457200">
              <a:buAutoNum type="arabicPeriod"/>
            </a:pPr>
            <a:r>
              <a:rPr lang="en-US" dirty="0"/>
              <a:t>19.12</a:t>
            </a:r>
          </a:p>
        </p:txBody>
      </p:sp>
      <p:sp>
        <p:nvSpPr>
          <p:cNvPr id="8" name="TextBox 7">
            <a:extLst>
              <a:ext uri="{FF2B5EF4-FFF2-40B4-BE49-F238E27FC236}">
                <a16:creationId xmlns:a16="http://schemas.microsoft.com/office/drawing/2014/main" id="{8C9ABF9D-AA5E-DE06-3FB0-04DD024FB0B2}"/>
              </a:ext>
            </a:extLst>
          </p:cNvPr>
          <p:cNvSpPr txBox="1"/>
          <p:nvPr/>
        </p:nvSpPr>
        <p:spPr>
          <a:xfrm>
            <a:off x="6046659" y="2902910"/>
            <a:ext cx="1527142" cy="646331"/>
          </a:xfrm>
          <a:prstGeom prst="rect">
            <a:avLst/>
          </a:prstGeom>
          <a:noFill/>
        </p:spPr>
        <p:txBody>
          <a:bodyPr wrap="square" rtlCol="0">
            <a:spAutoFit/>
          </a:bodyPr>
          <a:lstStyle/>
          <a:p>
            <a:r>
              <a:rPr lang="en-US" dirty="0"/>
              <a:t>2.    21.49</a:t>
            </a:r>
          </a:p>
          <a:p>
            <a:endParaRPr lang="en-US" dirty="0"/>
          </a:p>
        </p:txBody>
      </p:sp>
      <p:sp>
        <p:nvSpPr>
          <p:cNvPr id="9" name="TextBox 8">
            <a:extLst>
              <a:ext uri="{FF2B5EF4-FFF2-40B4-BE49-F238E27FC236}">
                <a16:creationId xmlns:a16="http://schemas.microsoft.com/office/drawing/2014/main" id="{E6391502-98C0-91C0-C71C-4C15CF6CDB48}"/>
              </a:ext>
            </a:extLst>
          </p:cNvPr>
          <p:cNvSpPr txBox="1"/>
          <p:nvPr/>
        </p:nvSpPr>
        <p:spPr>
          <a:xfrm>
            <a:off x="9634194" y="2653946"/>
            <a:ext cx="1348032" cy="646331"/>
          </a:xfrm>
          <a:prstGeom prst="rect">
            <a:avLst/>
          </a:prstGeom>
          <a:noFill/>
        </p:spPr>
        <p:txBody>
          <a:bodyPr wrap="square" rtlCol="0">
            <a:spAutoFit/>
          </a:bodyPr>
          <a:lstStyle/>
          <a:p>
            <a:r>
              <a:rPr lang="en-US" dirty="0"/>
              <a:t>3.    40.70</a:t>
            </a:r>
          </a:p>
          <a:p>
            <a:endParaRPr lang="en-US" dirty="0"/>
          </a:p>
        </p:txBody>
      </p:sp>
    </p:spTree>
    <p:extLst>
      <p:ext uri="{BB962C8B-B14F-4D97-AF65-F5344CB8AC3E}">
        <p14:creationId xmlns:p14="http://schemas.microsoft.com/office/powerpoint/2010/main" val="822908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8B70A4-2CE3-6B64-22CA-2916FDD166E9}"/>
              </a:ext>
            </a:extLst>
          </p:cNvPr>
          <p:cNvSpPr>
            <a:spLocks noGrp="1"/>
          </p:cNvSpPr>
          <p:nvPr>
            <p:ph type="title"/>
          </p:nvPr>
        </p:nvSpPr>
        <p:spPr>
          <a:xfrm>
            <a:off x="643855" y="1447799"/>
            <a:ext cx="3108626" cy="1444752"/>
          </a:xfrm>
        </p:spPr>
        <p:txBody>
          <a:bodyPr vert="horz" lIns="91440" tIns="45720" rIns="91440" bIns="45720" rtlCol="0" anchor="b">
            <a:normAutofit/>
          </a:bodyPr>
          <a:lstStyle/>
          <a:p>
            <a:r>
              <a:rPr lang="en-US" sz="3200" b="0" i="0" kern="1200">
                <a:solidFill>
                  <a:srgbClr val="EBEBEB"/>
                </a:solidFill>
                <a:latin typeface="+mj-lt"/>
                <a:ea typeface="+mj-ea"/>
                <a:cs typeface="+mj-cs"/>
              </a:rPr>
              <a:t>ClusPro Docking</a:t>
            </a:r>
          </a:p>
        </p:txBody>
      </p:sp>
      <p:sp>
        <p:nvSpPr>
          <p:cNvPr id="22"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4" name="Freeform: Shape 23">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sp>
        <p:nvSpPr>
          <p:cNvPr id="26" name="Rectangle 25">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B0F2F94E-59BC-ECC9-1DE4-FE605FEFD65B}"/>
              </a:ext>
            </a:extLst>
          </p:cNvPr>
          <p:cNvSpPr txBox="1"/>
          <p:nvPr/>
        </p:nvSpPr>
        <p:spPr>
          <a:xfrm>
            <a:off x="643855" y="3072385"/>
            <a:ext cx="3108057" cy="2947415"/>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sz="1400" dirty="0">
                <a:solidFill>
                  <a:srgbClr val="FFFFFF"/>
                </a:solidFill>
                <a:latin typeface="+mj-lt"/>
                <a:ea typeface="+mj-ea"/>
                <a:cs typeface="+mj-cs"/>
              </a:rPr>
              <a:t> </a:t>
            </a:r>
            <a:r>
              <a:rPr lang="en-US" sz="1400" dirty="0" err="1">
                <a:solidFill>
                  <a:srgbClr val="FFFFFF"/>
                </a:solidFill>
                <a:latin typeface="+mj-lt"/>
                <a:ea typeface="+mj-ea"/>
                <a:cs typeface="+mj-cs"/>
              </a:rPr>
              <a:t>Simlulated</a:t>
            </a:r>
            <a:r>
              <a:rPr lang="en-US" sz="1400" dirty="0">
                <a:solidFill>
                  <a:srgbClr val="FFFFFF"/>
                </a:solidFill>
                <a:latin typeface="+mj-lt"/>
                <a:ea typeface="+mj-ea"/>
                <a:cs typeface="+mj-cs"/>
              </a:rPr>
              <a:t> docking with new energy minimized mutants.</a:t>
            </a:r>
          </a:p>
          <a:p>
            <a:pPr lvl="1">
              <a:spcBef>
                <a:spcPts val="1000"/>
              </a:spcBef>
              <a:buClr>
                <a:schemeClr val="bg2">
                  <a:lumMod val="40000"/>
                  <a:lumOff val="60000"/>
                </a:schemeClr>
              </a:buClr>
              <a:buSzPct val="80000"/>
              <a:buFont typeface="Wingdings 3" charset="2"/>
              <a:buChar char=""/>
            </a:pPr>
            <a:r>
              <a:rPr lang="en-US" sz="1400" dirty="0">
                <a:solidFill>
                  <a:srgbClr val="FFFFFF"/>
                </a:solidFill>
                <a:latin typeface="+mj-lt"/>
                <a:ea typeface="+mj-ea"/>
                <a:cs typeface="+mj-cs"/>
              </a:rPr>
              <a:t>Promising results?</a:t>
            </a:r>
          </a:p>
        </p:txBody>
      </p:sp>
      <p:graphicFrame>
        <p:nvGraphicFramePr>
          <p:cNvPr id="4" name="Content Placeholder 3">
            <a:extLst>
              <a:ext uri="{FF2B5EF4-FFF2-40B4-BE49-F238E27FC236}">
                <a16:creationId xmlns:a16="http://schemas.microsoft.com/office/drawing/2014/main" id="{B62817B8-7C77-E9FA-07E7-B21CD98895A5}"/>
              </a:ext>
            </a:extLst>
          </p:cNvPr>
          <p:cNvGraphicFramePr>
            <a:graphicFrameLocks noGrp="1"/>
          </p:cNvGraphicFramePr>
          <p:nvPr>
            <p:ph idx="1"/>
            <p:extLst>
              <p:ext uri="{D42A27DB-BD31-4B8C-83A1-F6EECF244321}">
                <p14:modId xmlns:p14="http://schemas.microsoft.com/office/powerpoint/2010/main" val="2838645221"/>
              </p:ext>
            </p:extLst>
          </p:nvPr>
        </p:nvGraphicFramePr>
        <p:xfrm>
          <a:off x="5650310" y="1588007"/>
          <a:ext cx="5292131" cy="4202177"/>
        </p:xfrm>
        <a:graphic>
          <a:graphicData uri="http://schemas.openxmlformats.org/drawingml/2006/table">
            <a:tbl>
              <a:tblPr firstRow="1" firstCol="1" bandRow="1">
                <a:tableStyleId>{69012ECD-51FC-41F1-AA8D-1B2483CD663E}</a:tableStyleId>
              </a:tblPr>
              <a:tblGrid>
                <a:gridCol w="2946731">
                  <a:extLst>
                    <a:ext uri="{9D8B030D-6E8A-4147-A177-3AD203B41FA5}">
                      <a16:colId xmlns:a16="http://schemas.microsoft.com/office/drawing/2014/main" val="1787722864"/>
                    </a:ext>
                  </a:extLst>
                </a:gridCol>
                <a:gridCol w="2345400">
                  <a:extLst>
                    <a:ext uri="{9D8B030D-6E8A-4147-A177-3AD203B41FA5}">
                      <a16:colId xmlns:a16="http://schemas.microsoft.com/office/drawing/2014/main" val="3969358753"/>
                    </a:ext>
                  </a:extLst>
                </a:gridCol>
              </a:tblGrid>
              <a:tr h="1553465">
                <a:tc>
                  <a:txBody>
                    <a:bodyPr/>
                    <a:lstStyle/>
                    <a:p>
                      <a:pPr marL="0" marR="0" algn="ctr"/>
                      <a:r>
                        <a:rPr lang="en-US" sz="3300" kern="100">
                          <a:effectLst/>
                        </a:rPr>
                        <a:t>SCI-57 mutant</a:t>
                      </a:r>
                      <a:endParaRPr lang="en-US" sz="3300" kern="100">
                        <a:effectLst/>
                        <a:latin typeface="Times New Roman" panose="02020603050405020304" pitchFamily="18" charset="0"/>
                        <a:ea typeface="Times New Roman" panose="02020603050405020304" pitchFamily="18" charset="0"/>
                      </a:endParaRPr>
                    </a:p>
                  </a:txBody>
                  <a:tcPr marL="191618" marR="191618" marT="0" marB="0"/>
                </a:tc>
                <a:tc>
                  <a:txBody>
                    <a:bodyPr/>
                    <a:lstStyle/>
                    <a:p>
                      <a:pPr marL="0" marR="0" algn="ctr"/>
                      <a:r>
                        <a:rPr lang="en-US" sz="3300" kern="100">
                          <a:effectLst/>
                        </a:rPr>
                        <a:t>Weighted Docking Score</a:t>
                      </a:r>
                      <a:endParaRPr lang="en-US" sz="3300" kern="100">
                        <a:effectLst/>
                        <a:latin typeface="Times New Roman" panose="02020603050405020304" pitchFamily="18" charset="0"/>
                        <a:ea typeface="Times New Roman" panose="02020603050405020304" pitchFamily="18" charset="0"/>
                      </a:endParaRPr>
                    </a:p>
                  </a:txBody>
                  <a:tcPr marL="191618" marR="191618" marT="0" marB="0"/>
                </a:tc>
                <a:extLst>
                  <a:ext uri="{0D108BD9-81ED-4DB2-BD59-A6C34878D82A}">
                    <a16:rowId xmlns:a16="http://schemas.microsoft.com/office/drawing/2014/main" val="3120748146"/>
                  </a:ext>
                </a:extLst>
              </a:tr>
              <a:tr h="547624">
                <a:tc>
                  <a:txBody>
                    <a:bodyPr/>
                    <a:lstStyle/>
                    <a:p>
                      <a:pPr marL="0" marR="0" algn="ctr"/>
                      <a:r>
                        <a:rPr lang="en-US" sz="3300" kern="100" dirty="0">
                          <a:effectLst/>
                        </a:rPr>
                        <a:t>Gly (original)</a:t>
                      </a:r>
                      <a:endParaRPr lang="en-US" sz="3300" kern="100" dirty="0">
                        <a:effectLst/>
                        <a:latin typeface="Times New Roman" panose="02020603050405020304" pitchFamily="18" charset="0"/>
                        <a:ea typeface="Times New Roman" panose="02020603050405020304" pitchFamily="18" charset="0"/>
                      </a:endParaRPr>
                    </a:p>
                  </a:txBody>
                  <a:tcPr marL="191618" marR="191618" marT="0" marB="0"/>
                </a:tc>
                <a:tc>
                  <a:txBody>
                    <a:bodyPr/>
                    <a:lstStyle/>
                    <a:p>
                      <a:pPr marL="0" marR="0" algn="ctr"/>
                      <a:r>
                        <a:rPr lang="en-US" sz="3300" kern="100" dirty="0">
                          <a:effectLst/>
                        </a:rPr>
                        <a:t>-817.7</a:t>
                      </a:r>
                      <a:endParaRPr lang="en-US" sz="3300" kern="100" dirty="0">
                        <a:effectLst/>
                        <a:latin typeface="Times New Roman" panose="02020603050405020304" pitchFamily="18" charset="0"/>
                        <a:ea typeface="Times New Roman" panose="02020603050405020304" pitchFamily="18" charset="0"/>
                      </a:endParaRPr>
                    </a:p>
                  </a:txBody>
                  <a:tcPr marL="191618" marR="191618" marT="0" marB="0"/>
                </a:tc>
                <a:extLst>
                  <a:ext uri="{0D108BD9-81ED-4DB2-BD59-A6C34878D82A}">
                    <a16:rowId xmlns:a16="http://schemas.microsoft.com/office/drawing/2014/main" val="3915795171"/>
                  </a:ext>
                </a:extLst>
              </a:tr>
              <a:tr h="547624">
                <a:tc>
                  <a:txBody>
                    <a:bodyPr/>
                    <a:lstStyle/>
                    <a:p>
                      <a:pPr marL="0" marR="0" algn="ctr"/>
                      <a:r>
                        <a:rPr lang="en-US" sz="3300" kern="100" dirty="0" err="1">
                          <a:effectLst/>
                        </a:rPr>
                        <a:t>Trp</a:t>
                      </a:r>
                      <a:endParaRPr lang="en-US" sz="3300" kern="100" dirty="0">
                        <a:effectLst/>
                        <a:latin typeface="Times New Roman" panose="02020603050405020304" pitchFamily="18" charset="0"/>
                        <a:ea typeface="Times New Roman" panose="02020603050405020304" pitchFamily="18" charset="0"/>
                      </a:endParaRPr>
                    </a:p>
                  </a:txBody>
                  <a:tcPr marL="191618" marR="191618" marT="0" marB="0"/>
                </a:tc>
                <a:tc>
                  <a:txBody>
                    <a:bodyPr/>
                    <a:lstStyle/>
                    <a:p>
                      <a:pPr marL="0" marR="0" algn="ctr"/>
                      <a:r>
                        <a:rPr lang="en-US" sz="3300" kern="100">
                          <a:effectLst/>
                        </a:rPr>
                        <a:t>-894.1</a:t>
                      </a:r>
                      <a:endParaRPr lang="en-US" sz="3300" kern="100">
                        <a:effectLst/>
                        <a:latin typeface="Times New Roman" panose="02020603050405020304" pitchFamily="18" charset="0"/>
                        <a:ea typeface="Times New Roman" panose="02020603050405020304" pitchFamily="18" charset="0"/>
                      </a:endParaRPr>
                    </a:p>
                  </a:txBody>
                  <a:tcPr marL="191618" marR="191618" marT="0" marB="0"/>
                </a:tc>
                <a:extLst>
                  <a:ext uri="{0D108BD9-81ED-4DB2-BD59-A6C34878D82A}">
                    <a16:rowId xmlns:a16="http://schemas.microsoft.com/office/drawing/2014/main" val="3653975456"/>
                  </a:ext>
                </a:extLst>
              </a:tr>
              <a:tr h="547624">
                <a:tc>
                  <a:txBody>
                    <a:bodyPr/>
                    <a:lstStyle/>
                    <a:p>
                      <a:pPr marL="0" marR="0" algn="ctr"/>
                      <a:r>
                        <a:rPr lang="en-US" sz="3300" kern="100" dirty="0">
                          <a:effectLst/>
                        </a:rPr>
                        <a:t>Tyr</a:t>
                      </a:r>
                      <a:endParaRPr lang="en-US" sz="3300" kern="100" dirty="0">
                        <a:effectLst/>
                        <a:latin typeface="Times New Roman" panose="02020603050405020304" pitchFamily="18" charset="0"/>
                        <a:ea typeface="Times New Roman" panose="02020603050405020304" pitchFamily="18" charset="0"/>
                      </a:endParaRPr>
                    </a:p>
                  </a:txBody>
                  <a:tcPr marL="191618" marR="191618" marT="0" marB="0"/>
                </a:tc>
                <a:tc>
                  <a:txBody>
                    <a:bodyPr/>
                    <a:lstStyle/>
                    <a:p>
                      <a:pPr marL="0" marR="0" algn="ctr"/>
                      <a:r>
                        <a:rPr lang="en-US" sz="3300" kern="100" dirty="0">
                          <a:effectLst/>
                        </a:rPr>
                        <a:t>-881.1</a:t>
                      </a:r>
                      <a:endParaRPr lang="en-US" sz="3300" kern="100" dirty="0">
                        <a:effectLst/>
                        <a:latin typeface="Times New Roman" panose="02020603050405020304" pitchFamily="18" charset="0"/>
                        <a:ea typeface="Times New Roman" panose="02020603050405020304" pitchFamily="18" charset="0"/>
                      </a:endParaRPr>
                    </a:p>
                  </a:txBody>
                  <a:tcPr marL="191618" marR="191618" marT="0" marB="0"/>
                </a:tc>
                <a:extLst>
                  <a:ext uri="{0D108BD9-81ED-4DB2-BD59-A6C34878D82A}">
                    <a16:rowId xmlns:a16="http://schemas.microsoft.com/office/drawing/2014/main" val="2379851097"/>
                  </a:ext>
                </a:extLst>
              </a:tr>
              <a:tr h="547624">
                <a:tc>
                  <a:txBody>
                    <a:bodyPr/>
                    <a:lstStyle/>
                    <a:p>
                      <a:pPr marL="0" marR="0" algn="ctr"/>
                      <a:r>
                        <a:rPr lang="en-US" sz="3300" kern="100">
                          <a:effectLst/>
                        </a:rPr>
                        <a:t>Phe</a:t>
                      </a:r>
                      <a:endParaRPr lang="en-US" sz="3300" kern="100">
                        <a:effectLst/>
                        <a:latin typeface="Times New Roman" panose="02020603050405020304" pitchFamily="18" charset="0"/>
                        <a:ea typeface="Times New Roman" panose="02020603050405020304" pitchFamily="18" charset="0"/>
                      </a:endParaRPr>
                    </a:p>
                  </a:txBody>
                  <a:tcPr marL="191618" marR="191618" marT="0" marB="0"/>
                </a:tc>
                <a:tc>
                  <a:txBody>
                    <a:bodyPr/>
                    <a:lstStyle/>
                    <a:p>
                      <a:pPr marL="0" marR="0" algn="ctr"/>
                      <a:r>
                        <a:rPr lang="en-US" sz="3300" kern="100" dirty="0">
                          <a:effectLst/>
                        </a:rPr>
                        <a:t>-889.4</a:t>
                      </a:r>
                      <a:endParaRPr lang="en-US" sz="3300" kern="100" dirty="0">
                        <a:effectLst/>
                        <a:latin typeface="Times New Roman" panose="02020603050405020304" pitchFamily="18" charset="0"/>
                        <a:ea typeface="Times New Roman" panose="02020603050405020304" pitchFamily="18" charset="0"/>
                      </a:endParaRPr>
                    </a:p>
                  </a:txBody>
                  <a:tcPr marL="191618" marR="191618" marT="0" marB="0"/>
                </a:tc>
                <a:extLst>
                  <a:ext uri="{0D108BD9-81ED-4DB2-BD59-A6C34878D82A}">
                    <a16:rowId xmlns:a16="http://schemas.microsoft.com/office/drawing/2014/main" val="1310971571"/>
                  </a:ext>
                </a:extLst>
              </a:tr>
            </a:tbl>
          </a:graphicData>
        </a:graphic>
      </p:graphicFrame>
    </p:spTree>
    <p:extLst>
      <p:ext uri="{BB962C8B-B14F-4D97-AF65-F5344CB8AC3E}">
        <p14:creationId xmlns:p14="http://schemas.microsoft.com/office/powerpoint/2010/main" val="313050803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5BAC0-3E80-21C8-2F4C-FBDF81A56A12}"/>
              </a:ext>
            </a:extLst>
          </p:cNvPr>
          <p:cNvSpPr>
            <a:spLocks noGrp="1"/>
          </p:cNvSpPr>
          <p:nvPr>
            <p:ph type="title"/>
          </p:nvPr>
        </p:nvSpPr>
        <p:spPr>
          <a:xfrm>
            <a:off x="646112" y="452718"/>
            <a:ext cx="4165580" cy="1400530"/>
          </a:xfrm>
        </p:spPr>
        <p:txBody>
          <a:bodyPr>
            <a:normAutofit/>
          </a:bodyPr>
          <a:lstStyle/>
          <a:p>
            <a:r>
              <a:rPr lang="en-US" dirty="0" err="1"/>
              <a:t>ClusPro</a:t>
            </a:r>
            <a:r>
              <a:rPr lang="en-US" dirty="0"/>
              <a:t> Docking</a:t>
            </a:r>
          </a:p>
        </p:txBody>
      </p:sp>
      <p:sp>
        <p:nvSpPr>
          <p:cNvPr id="10" name="Freeform: Shape 9">
            <a:extLst>
              <a:ext uri="{FF2B5EF4-FFF2-40B4-BE49-F238E27FC236}">
                <a16:creationId xmlns:a16="http://schemas.microsoft.com/office/drawing/2014/main" id="{7DAA46B9-B7E8-4487-B28E-C63A6EB7A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en-US"/>
          </a:p>
        </p:txBody>
      </p:sp>
      <p:sp>
        <p:nvSpPr>
          <p:cNvPr id="12" name="Freeform 23">
            <a:extLst>
              <a:ext uri="{FF2B5EF4-FFF2-40B4-BE49-F238E27FC236}">
                <a16:creationId xmlns:a16="http://schemas.microsoft.com/office/drawing/2014/main" id="{C866818C-1E5F-475A-B310-3C06B555F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descr="A close-up of a model of a protein&#10;&#10;Description automatically generated">
            <a:extLst>
              <a:ext uri="{FF2B5EF4-FFF2-40B4-BE49-F238E27FC236}">
                <a16:creationId xmlns:a16="http://schemas.microsoft.com/office/drawing/2014/main" id="{C835762D-9751-60A0-3E20-3A06421306D4}"/>
              </a:ext>
            </a:extLst>
          </p:cNvPr>
          <p:cNvPicPr>
            <a:picLocks noChangeAspect="1"/>
          </p:cNvPicPr>
          <p:nvPr/>
        </p:nvPicPr>
        <p:blipFill>
          <a:blip r:embed="rId4"/>
          <a:stretch>
            <a:fillRect/>
          </a:stretch>
        </p:blipFill>
        <p:spPr>
          <a:xfrm>
            <a:off x="5949452" y="338241"/>
            <a:ext cx="4791661" cy="2683330"/>
          </a:xfrm>
          <a:prstGeom prst="rect">
            <a:avLst/>
          </a:prstGeom>
          <a:effectLst/>
        </p:spPr>
      </p:pic>
      <p:sp>
        <p:nvSpPr>
          <p:cNvPr id="14" name="Rectangle 13">
            <a:extLst>
              <a:ext uri="{FF2B5EF4-FFF2-40B4-BE49-F238E27FC236}">
                <a16:creationId xmlns:a16="http://schemas.microsoft.com/office/drawing/2014/main" id="{D12AFDE8-E1ED-4A49-B8B3-4953F4B8A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C2BC998-184B-D847-FFD8-441D277A20B8}"/>
              </a:ext>
            </a:extLst>
          </p:cNvPr>
          <p:cNvSpPr>
            <a:spLocks noGrp="1"/>
          </p:cNvSpPr>
          <p:nvPr>
            <p:ph idx="1"/>
          </p:nvPr>
        </p:nvSpPr>
        <p:spPr>
          <a:xfrm>
            <a:off x="646113" y="2052918"/>
            <a:ext cx="4165146" cy="4195481"/>
          </a:xfrm>
        </p:spPr>
        <p:txBody>
          <a:bodyPr>
            <a:normAutofit/>
          </a:bodyPr>
          <a:lstStyle/>
          <a:p>
            <a:r>
              <a:rPr lang="en-US" dirty="0"/>
              <a:t>Docking position of lowest energy conformation moved the mutated SCIs away from receptor residues.</a:t>
            </a:r>
          </a:p>
          <a:p>
            <a:pPr lvl="1"/>
            <a:r>
              <a:rPr lang="en-US" dirty="0" err="1"/>
              <a:t>Phe</a:t>
            </a:r>
            <a:r>
              <a:rPr lang="en-US" dirty="0"/>
              <a:t> mutation in cyan</a:t>
            </a:r>
          </a:p>
          <a:p>
            <a:pPr lvl="1"/>
            <a:r>
              <a:rPr lang="en-US" dirty="0"/>
              <a:t>Tyr mutation in brown</a:t>
            </a:r>
          </a:p>
          <a:p>
            <a:pPr lvl="1"/>
            <a:r>
              <a:rPr lang="en-US" dirty="0" err="1"/>
              <a:t>Trp</a:t>
            </a:r>
            <a:r>
              <a:rPr lang="en-US" dirty="0"/>
              <a:t> mutation in blue</a:t>
            </a:r>
          </a:p>
          <a:p>
            <a:r>
              <a:rPr lang="en-US" dirty="0"/>
              <a:t>Mutation bulk outweighing electrostatic interactions</a:t>
            </a:r>
          </a:p>
          <a:p>
            <a:pPr lvl="1"/>
            <a:r>
              <a:rPr lang="en-US" dirty="0"/>
              <a:t>Highlights glycine role in chain turning at B20</a:t>
            </a:r>
          </a:p>
          <a:p>
            <a:endParaRPr lang="en-US" dirty="0"/>
          </a:p>
          <a:p>
            <a:pPr lvl="1"/>
            <a:endParaRPr lang="en-US" dirty="0"/>
          </a:p>
        </p:txBody>
      </p:sp>
      <p:pic>
        <p:nvPicPr>
          <p:cNvPr id="5" name="Picture 4">
            <a:extLst>
              <a:ext uri="{FF2B5EF4-FFF2-40B4-BE49-F238E27FC236}">
                <a16:creationId xmlns:a16="http://schemas.microsoft.com/office/drawing/2014/main" id="{7E1D7848-D54D-C945-64DB-14F9A4FC82ED}"/>
              </a:ext>
            </a:extLst>
          </p:cNvPr>
          <p:cNvPicPr>
            <a:picLocks noChangeAspect="1"/>
          </p:cNvPicPr>
          <p:nvPr/>
        </p:nvPicPr>
        <p:blipFill>
          <a:blip r:embed="rId5"/>
          <a:stretch>
            <a:fillRect/>
          </a:stretch>
        </p:blipFill>
        <p:spPr>
          <a:xfrm>
            <a:off x="6812084" y="3579072"/>
            <a:ext cx="3066396" cy="2721427"/>
          </a:xfrm>
          <a:prstGeom prst="rect">
            <a:avLst/>
          </a:prstGeom>
          <a:effectLst/>
        </p:spPr>
      </p:pic>
      <p:sp>
        <p:nvSpPr>
          <p:cNvPr id="6" name="TextBox 5">
            <a:extLst>
              <a:ext uri="{FF2B5EF4-FFF2-40B4-BE49-F238E27FC236}">
                <a16:creationId xmlns:a16="http://schemas.microsoft.com/office/drawing/2014/main" id="{35A0E766-DE33-8A2E-36DF-496AC9E2CDDA}"/>
              </a:ext>
            </a:extLst>
          </p:cNvPr>
          <p:cNvSpPr txBox="1"/>
          <p:nvPr/>
        </p:nvSpPr>
        <p:spPr>
          <a:xfrm>
            <a:off x="6479807" y="3025074"/>
            <a:ext cx="4440024" cy="369332"/>
          </a:xfrm>
          <a:prstGeom prst="rect">
            <a:avLst/>
          </a:prstGeom>
          <a:noFill/>
        </p:spPr>
        <p:txBody>
          <a:bodyPr wrap="square" rtlCol="0">
            <a:spAutoFit/>
          </a:bodyPr>
          <a:lstStyle/>
          <a:p>
            <a:r>
              <a:rPr lang="en-US" dirty="0">
                <a:solidFill>
                  <a:schemeClr val="bg1"/>
                </a:solidFill>
              </a:rPr>
              <a:t>Idealized SCI-receptor binding</a:t>
            </a:r>
          </a:p>
        </p:txBody>
      </p:sp>
      <p:sp>
        <p:nvSpPr>
          <p:cNvPr id="7" name="TextBox 6">
            <a:extLst>
              <a:ext uri="{FF2B5EF4-FFF2-40B4-BE49-F238E27FC236}">
                <a16:creationId xmlns:a16="http://schemas.microsoft.com/office/drawing/2014/main" id="{78015883-1731-3A3A-AB89-963BB4B18C28}"/>
              </a:ext>
            </a:extLst>
          </p:cNvPr>
          <p:cNvSpPr txBox="1"/>
          <p:nvPr/>
        </p:nvSpPr>
        <p:spPr>
          <a:xfrm>
            <a:off x="6812084" y="6300499"/>
            <a:ext cx="3227462" cy="369332"/>
          </a:xfrm>
          <a:prstGeom prst="rect">
            <a:avLst/>
          </a:prstGeom>
          <a:noFill/>
        </p:spPr>
        <p:txBody>
          <a:bodyPr wrap="square" rtlCol="0">
            <a:spAutoFit/>
          </a:bodyPr>
          <a:lstStyle/>
          <a:p>
            <a:r>
              <a:rPr lang="en-US" dirty="0" err="1">
                <a:solidFill>
                  <a:schemeClr val="bg1"/>
                </a:solidFill>
              </a:rPr>
              <a:t>ClusPro</a:t>
            </a:r>
            <a:r>
              <a:rPr lang="en-US" dirty="0">
                <a:solidFill>
                  <a:schemeClr val="bg1"/>
                </a:solidFill>
              </a:rPr>
              <a:t> generated results</a:t>
            </a:r>
          </a:p>
        </p:txBody>
      </p:sp>
      <p:cxnSp>
        <p:nvCxnSpPr>
          <p:cNvPr id="9" name="Straight Arrow Connector 8">
            <a:extLst>
              <a:ext uri="{FF2B5EF4-FFF2-40B4-BE49-F238E27FC236}">
                <a16:creationId xmlns:a16="http://schemas.microsoft.com/office/drawing/2014/main" id="{02099C05-D7CE-95BB-20F4-BCD65344FDE5}"/>
              </a:ext>
            </a:extLst>
          </p:cNvPr>
          <p:cNvCxnSpPr/>
          <p:nvPr/>
        </p:nvCxnSpPr>
        <p:spPr>
          <a:xfrm>
            <a:off x="9615807" y="539916"/>
            <a:ext cx="169682" cy="603084"/>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C958135-6FB2-3015-4B56-C41153067737}"/>
              </a:ext>
            </a:extLst>
          </p:cNvPr>
          <p:cNvCxnSpPr>
            <a:cxnSpLocks/>
          </p:cNvCxnSpPr>
          <p:nvPr/>
        </p:nvCxnSpPr>
        <p:spPr>
          <a:xfrm flipH="1">
            <a:off x="7856719" y="3817856"/>
            <a:ext cx="488563" cy="935512"/>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EEA4F81-8E4D-D6C6-249A-FD0798E0E6F8}"/>
              </a:ext>
            </a:extLst>
          </p:cNvPr>
          <p:cNvCxnSpPr>
            <a:cxnSpLocks/>
          </p:cNvCxnSpPr>
          <p:nvPr/>
        </p:nvCxnSpPr>
        <p:spPr>
          <a:xfrm flipH="1" flipV="1">
            <a:off x="10177842" y="2186483"/>
            <a:ext cx="504559" cy="1023257"/>
          </a:xfrm>
          <a:prstGeom prst="straightConnector1">
            <a:avLst/>
          </a:prstGeom>
          <a:ln w="539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588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214F15-D9BC-CB37-27CA-F0E551B6AE00}"/>
              </a:ext>
            </a:extLst>
          </p:cNvPr>
          <p:cNvSpPr>
            <a:spLocks noGrp="1"/>
          </p:cNvSpPr>
          <p:nvPr>
            <p:ph type="title"/>
          </p:nvPr>
        </p:nvSpPr>
        <p:spPr>
          <a:xfrm>
            <a:off x="648931" y="629266"/>
            <a:ext cx="4166510" cy="1622321"/>
          </a:xfrm>
        </p:spPr>
        <p:txBody>
          <a:bodyPr>
            <a:normAutofit/>
          </a:bodyPr>
          <a:lstStyle/>
          <a:p>
            <a:r>
              <a:rPr lang="en-US">
                <a:solidFill>
                  <a:srgbClr val="EBEBEB"/>
                </a:solidFill>
              </a:rPr>
              <a:t>Testing and Evaluation</a:t>
            </a:r>
          </a:p>
        </p:txBody>
      </p:sp>
      <p:sp>
        <p:nvSpPr>
          <p:cNvPr id="2057"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059" name="Freeform: Shape 2058">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2050" name="Picture 2" descr="Surface Plasmon Resonance - SPR">
            <a:extLst>
              <a:ext uri="{FF2B5EF4-FFF2-40B4-BE49-F238E27FC236}">
                <a16:creationId xmlns:a16="http://schemas.microsoft.com/office/drawing/2014/main" id="{E1014643-02D3-4D2A-2DB9-6308CEED5B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07876" y="663771"/>
            <a:ext cx="4228769" cy="238209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61" name="Rectangle 2060">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C52B9F3-DEF4-E9DB-5317-2D8365F2CB69}"/>
              </a:ext>
            </a:extLst>
          </p:cNvPr>
          <p:cNvSpPr>
            <a:spLocks noGrp="1"/>
          </p:cNvSpPr>
          <p:nvPr>
            <p:ph idx="1"/>
          </p:nvPr>
        </p:nvSpPr>
        <p:spPr>
          <a:xfrm>
            <a:off x="648931" y="2438400"/>
            <a:ext cx="4166509" cy="3785419"/>
          </a:xfrm>
        </p:spPr>
        <p:txBody>
          <a:bodyPr>
            <a:normAutofit/>
          </a:bodyPr>
          <a:lstStyle/>
          <a:p>
            <a:r>
              <a:rPr lang="en-US" dirty="0">
                <a:solidFill>
                  <a:srgbClr val="EBEBEB"/>
                </a:solidFill>
              </a:rPr>
              <a:t>Quantify binding affinity/potency</a:t>
            </a:r>
          </a:p>
          <a:p>
            <a:pPr lvl="1"/>
            <a:r>
              <a:rPr lang="en-US" dirty="0">
                <a:solidFill>
                  <a:srgbClr val="EBEBEB"/>
                </a:solidFill>
              </a:rPr>
              <a:t>Surface plasmon resonance to measure Ka, </a:t>
            </a:r>
            <a:r>
              <a:rPr lang="en-US" dirty="0" err="1">
                <a:solidFill>
                  <a:srgbClr val="EBEBEB"/>
                </a:solidFill>
              </a:rPr>
              <a:t>Kd</a:t>
            </a:r>
            <a:r>
              <a:rPr lang="en-US" dirty="0">
                <a:solidFill>
                  <a:srgbClr val="EBEBEB"/>
                </a:solidFill>
              </a:rPr>
              <a:t>, KD.</a:t>
            </a:r>
          </a:p>
          <a:p>
            <a:r>
              <a:rPr lang="en-US" dirty="0">
                <a:solidFill>
                  <a:srgbClr val="EBEBEB"/>
                </a:solidFill>
              </a:rPr>
              <a:t>Incubation and Separations</a:t>
            </a:r>
          </a:p>
          <a:p>
            <a:pPr lvl="1"/>
            <a:r>
              <a:rPr lang="en-US" dirty="0">
                <a:solidFill>
                  <a:srgbClr val="EBEBEB"/>
                </a:solidFill>
              </a:rPr>
              <a:t>Measure aggregation/cluster size under heat.</a:t>
            </a:r>
          </a:p>
          <a:p>
            <a:endParaRPr lang="en-US" dirty="0">
              <a:solidFill>
                <a:srgbClr val="EBEBEB"/>
              </a:solidFill>
            </a:endParaRPr>
          </a:p>
          <a:p>
            <a:pPr lvl="1"/>
            <a:endParaRPr lang="en-US" dirty="0">
              <a:solidFill>
                <a:srgbClr val="EBEBEB"/>
              </a:solidFill>
            </a:endParaRPr>
          </a:p>
          <a:p>
            <a:pPr lvl="1"/>
            <a:endParaRPr lang="en-US" dirty="0">
              <a:solidFill>
                <a:srgbClr val="EBEBEB"/>
              </a:solidFill>
            </a:endParaRPr>
          </a:p>
        </p:txBody>
      </p:sp>
      <p:sp>
        <p:nvSpPr>
          <p:cNvPr id="4" name="TextBox 3">
            <a:extLst>
              <a:ext uri="{FF2B5EF4-FFF2-40B4-BE49-F238E27FC236}">
                <a16:creationId xmlns:a16="http://schemas.microsoft.com/office/drawing/2014/main" id="{BB04C3CA-C9AC-C008-E90E-85D8CF63E951}"/>
              </a:ext>
            </a:extLst>
          </p:cNvPr>
          <p:cNvSpPr txBox="1"/>
          <p:nvPr/>
        </p:nvSpPr>
        <p:spPr>
          <a:xfrm>
            <a:off x="6507876" y="3045868"/>
            <a:ext cx="4521485" cy="276999"/>
          </a:xfrm>
          <a:prstGeom prst="rect">
            <a:avLst/>
          </a:prstGeom>
          <a:noFill/>
        </p:spPr>
        <p:txBody>
          <a:bodyPr wrap="square" rtlCol="0">
            <a:spAutoFit/>
          </a:bodyPr>
          <a:lstStyle/>
          <a:p>
            <a:r>
              <a:rPr lang="en-US" sz="1200" dirty="0"/>
              <a:t>Surface plasmon resonance diagram. (19)</a:t>
            </a:r>
          </a:p>
        </p:txBody>
      </p:sp>
      <p:pic>
        <p:nvPicPr>
          <p:cNvPr id="2054" name="Picture 6">
            <a:extLst>
              <a:ext uri="{FF2B5EF4-FFF2-40B4-BE49-F238E27FC236}">
                <a16:creationId xmlns:a16="http://schemas.microsoft.com/office/drawing/2014/main" id="{90B3EA08-5C05-3A0A-C09A-81F8B51A4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242" y="3751969"/>
            <a:ext cx="4512543" cy="21563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B6420B-487F-1547-DA25-EB0A2A23A63E}"/>
              </a:ext>
            </a:extLst>
          </p:cNvPr>
          <p:cNvSpPr txBox="1"/>
          <p:nvPr/>
        </p:nvSpPr>
        <p:spPr>
          <a:xfrm>
            <a:off x="6768445" y="5976594"/>
            <a:ext cx="3968200" cy="276999"/>
          </a:xfrm>
          <a:prstGeom prst="rect">
            <a:avLst/>
          </a:prstGeom>
          <a:noFill/>
        </p:spPr>
        <p:txBody>
          <a:bodyPr wrap="square" rtlCol="0">
            <a:spAutoFit/>
          </a:bodyPr>
          <a:lstStyle/>
          <a:p>
            <a:r>
              <a:rPr lang="en-US" sz="1200" dirty="0"/>
              <a:t>Size exclusion chromatography diagram. (20)</a:t>
            </a:r>
          </a:p>
        </p:txBody>
      </p:sp>
    </p:spTree>
    <p:extLst>
      <p:ext uri="{BB962C8B-B14F-4D97-AF65-F5344CB8AC3E}">
        <p14:creationId xmlns:p14="http://schemas.microsoft.com/office/powerpoint/2010/main" val="3993780080"/>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5637-152C-33D7-10DE-A2175D6503C2}"/>
              </a:ext>
            </a:extLst>
          </p:cNvPr>
          <p:cNvSpPr>
            <a:spLocks noGrp="1"/>
          </p:cNvSpPr>
          <p:nvPr>
            <p:ph type="title"/>
          </p:nvPr>
        </p:nvSpPr>
        <p:spPr/>
        <p:txBody>
          <a:bodyPr/>
          <a:lstStyle/>
          <a:p>
            <a:r>
              <a:rPr lang="en-US" dirty="0"/>
              <a:t>References</a:t>
            </a:r>
          </a:p>
        </p:txBody>
      </p:sp>
      <p:sp>
        <p:nvSpPr>
          <p:cNvPr id="4" name="TextBox 3">
            <a:extLst>
              <a:ext uri="{FF2B5EF4-FFF2-40B4-BE49-F238E27FC236}">
                <a16:creationId xmlns:a16="http://schemas.microsoft.com/office/drawing/2014/main" id="{53E8D0F8-B976-A4C5-54C1-361BC9A2B944}"/>
              </a:ext>
            </a:extLst>
          </p:cNvPr>
          <p:cNvSpPr txBox="1"/>
          <p:nvPr/>
        </p:nvSpPr>
        <p:spPr>
          <a:xfrm>
            <a:off x="492843" y="1128909"/>
            <a:ext cx="10403633" cy="5172122"/>
          </a:xfrm>
          <a:prstGeom prst="rect">
            <a:avLst/>
          </a:prstGeom>
          <a:noFill/>
        </p:spPr>
        <p:txBody>
          <a:bodyPr wrap="square" rtlCol="0">
            <a:spAutoFit/>
          </a:bodyPr>
          <a:lstStyle/>
          <a:p>
            <a:pPr marL="0" marR="0" algn="just">
              <a:lnSpc>
                <a:spcPct val="115000"/>
              </a:lnSpc>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buFont typeface="+mj-lt"/>
              <a:buAutoNum type="arabicPeriod"/>
            </a:pPr>
            <a:r>
              <a:rPr lang="en-US" sz="1200" b="1" dirty="0" err="1">
                <a:effectLst/>
                <a:latin typeface="Times New Roman" panose="02020603050405020304" pitchFamily="18" charset="0"/>
                <a:ea typeface="Times New Roman" panose="02020603050405020304" pitchFamily="18" charset="0"/>
              </a:rPr>
              <a:t>Mahase</a:t>
            </a:r>
            <a:r>
              <a:rPr lang="en-US" sz="1200" b="1" dirty="0">
                <a:effectLst/>
                <a:latin typeface="Times New Roman" panose="02020603050405020304" pitchFamily="18" charset="0"/>
                <a:ea typeface="Times New Roman" panose="02020603050405020304" pitchFamily="18" charset="0"/>
              </a:rPr>
              <a:t>, E.</a:t>
            </a:r>
            <a:r>
              <a:rPr lang="en-US" sz="1200" dirty="0">
                <a:effectLst/>
                <a:latin typeface="Times New Roman" panose="02020603050405020304" pitchFamily="18" charset="0"/>
                <a:ea typeface="Times New Roman" panose="02020603050405020304" pitchFamily="18" charset="0"/>
              </a:rPr>
              <a:t> Type 1 diabetes: Global prevalence is set to double by 2040, study estimates. </a:t>
            </a:r>
            <a:r>
              <a:rPr lang="en-US" sz="1200" i="1" dirty="0">
                <a:effectLst/>
                <a:latin typeface="Times New Roman" panose="02020603050405020304" pitchFamily="18" charset="0"/>
                <a:ea typeface="Times New Roman" panose="02020603050405020304" pitchFamily="18" charset="0"/>
              </a:rPr>
              <a:t>BMJ</a:t>
            </a: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2022</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378</a:t>
            </a:r>
            <a:r>
              <a:rPr lang="en-US" sz="1200" dirty="0">
                <a:effectLst/>
                <a:latin typeface="Times New Roman" panose="02020603050405020304" pitchFamily="18" charset="0"/>
                <a:ea typeface="Times New Roman" panose="02020603050405020304" pitchFamily="18" charset="0"/>
              </a:rPr>
              <a:t>, o2289. (</a:t>
            </a:r>
            <a:r>
              <a:rPr lang="en-US" sz="1200" u="sng" dirty="0">
                <a:solidFill>
                  <a:srgbClr val="467886"/>
                </a:solidFill>
                <a:effectLst/>
                <a:latin typeface="Times New Roman" panose="02020603050405020304" pitchFamily="18" charset="0"/>
                <a:ea typeface="Times New Roman" panose="02020603050405020304" pitchFamily="18" charset="0"/>
                <a:hlinkClick r:id="rId2"/>
              </a:rPr>
              <a:t>BMJ</a:t>
            </a:r>
            <a:r>
              <a:rPr lang="en-US" sz="1200" dirty="0">
                <a:effectLst/>
                <a:latin typeface="Times New Roman" panose="02020603050405020304" pitchFamily="18" charset="0"/>
                <a:ea typeface="Times New Roman" panose="02020603050405020304" pitchFamily="18" charset="0"/>
              </a:rPr>
              <a:t>)</a:t>
            </a:r>
          </a:p>
          <a:p>
            <a:pPr marL="342900" marR="0" lvl="0" indent="-342900" algn="just">
              <a:lnSpc>
                <a:spcPct val="115000"/>
              </a:lnSpc>
              <a:buFont typeface="+mj-lt"/>
              <a:buAutoNum type="arabicPeriod"/>
            </a:pPr>
            <a:r>
              <a:rPr lang="en-US" sz="1200" b="1" dirty="0">
                <a:effectLst/>
                <a:latin typeface="Times New Roman" panose="02020603050405020304" pitchFamily="18" charset="0"/>
                <a:ea typeface="Times New Roman" panose="02020603050405020304" pitchFamily="18" charset="0"/>
              </a:rPr>
              <a:t>Sun, H.; Saeedi, P.; </a:t>
            </a:r>
            <a:r>
              <a:rPr lang="en-US" sz="1200" b="1" dirty="0" err="1">
                <a:effectLst/>
                <a:latin typeface="Times New Roman" panose="02020603050405020304" pitchFamily="18" charset="0"/>
                <a:ea typeface="Times New Roman" panose="02020603050405020304" pitchFamily="18" charset="0"/>
              </a:rPr>
              <a:t>Karuranga</a:t>
            </a:r>
            <a:r>
              <a:rPr lang="en-US" sz="1200" b="1" dirty="0">
                <a:effectLst/>
                <a:latin typeface="Times New Roman" panose="02020603050405020304" pitchFamily="18" charset="0"/>
                <a:ea typeface="Times New Roman" panose="02020603050405020304" pitchFamily="18" charset="0"/>
              </a:rPr>
              <a:t>, S.; </a:t>
            </a:r>
            <a:r>
              <a:rPr lang="en-US" sz="1200" b="1" dirty="0" err="1">
                <a:effectLst/>
                <a:latin typeface="Times New Roman" panose="02020603050405020304" pitchFamily="18" charset="0"/>
                <a:ea typeface="Times New Roman" panose="02020603050405020304" pitchFamily="18" charset="0"/>
              </a:rPr>
              <a:t>Pinkepank</a:t>
            </a:r>
            <a:r>
              <a:rPr lang="en-US" sz="1200" b="1" dirty="0">
                <a:effectLst/>
                <a:latin typeface="Times New Roman" panose="02020603050405020304" pitchFamily="18" charset="0"/>
                <a:ea typeface="Times New Roman" panose="02020603050405020304" pitchFamily="18" charset="0"/>
              </a:rPr>
              <a:t>, M.; </a:t>
            </a:r>
            <a:r>
              <a:rPr lang="en-US" sz="1200" b="1" dirty="0" err="1">
                <a:effectLst/>
                <a:latin typeface="Times New Roman" panose="02020603050405020304" pitchFamily="18" charset="0"/>
                <a:ea typeface="Times New Roman" panose="02020603050405020304" pitchFamily="18" charset="0"/>
              </a:rPr>
              <a:t>Ogurtsova</a:t>
            </a:r>
            <a:r>
              <a:rPr lang="en-US" sz="1200" b="1" dirty="0">
                <a:effectLst/>
                <a:latin typeface="Times New Roman" panose="02020603050405020304" pitchFamily="18" charset="0"/>
                <a:ea typeface="Times New Roman" panose="02020603050405020304" pitchFamily="18" charset="0"/>
              </a:rPr>
              <a:t>, K.; Duncan, B. B.; Stein, C.; Basit, A.; Chan, J. C. N.; </a:t>
            </a:r>
            <a:r>
              <a:rPr lang="en-US" sz="1200" b="1" dirty="0" err="1">
                <a:effectLst/>
                <a:latin typeface="Times New Roman" panose="02020603050405020304" pitchFamily="18" charset="0"/>
                <a:ea typeface="Times New Roman" panose="02020603050405020304" pitchFamily="18" charset="0"/>
              </a:rPr>
              <a:t>Mbanya</a:t>
            </a:r>
            <a:r>
              <a:rPr lang="en-US" sz="1200" b="1" dirty="0">
                <a:effectLst/>
                <a:latin typeface="Times New Roman" panose="02020603050405020304" pitchFamily="18" charset="0"/>
                <a:ea typeface="Times New Roman" panose="02020603050405020304" pitchFamily="18" charset="0"/>
              </a:rPr>
              <a:t>, J. C.; </a:t>
            </a:r>
            <a:r>
              <a:rPr lang="en-US" sz="1200" b="1" dirty="0" err="1">
                <a:effectLst/>
                <a:latin typeface="Times New Roman" panose="02020603050405020304" pitchFamily="18" charset="0"/>
                <a:ea typeface="Times New Roman" panose="02020603050405020304" pitchFamily="18" charset="0"/>
              </a:rPr>
              <a:t>Pavkov</a:t>
            </a:r>
            <a:r>
              <a:rPr lang="en-US" sz="1200" b="1" dirty="0">
                <a:effectLst/>
                <a:latin typeface="Times New Roman" panose="02020603050405020304" pitchFamily="18" charset="0"/>
                <a:ea typeface="Times New Roman" panose="02020603050405020304" pitchFamily="18" charset="0"/>
              </a:rPr>
              <a:t>, M. E.; Ramachandran, A.; Wild, S. H.; James, S.; Herman, W. H.; Zhang, P.</a:t>
            </a:r>
            <a:r>
              <a:rPr lang="en-US" sz="1200" dirty="0">
                <a:effectLst/>
                <a:latin typeface="Times New Roman" panose="02020603050405020304" pitchFamily="18" charset="0"/>
                <a:ea typeface="Times New Roman" panose="02020603050405020304" pitchFamily="18" charset="0"/>
              </a:rPr>
              <a:t> IDF Diabetes Atlas: Global, regional and country-level diabetes prevalence estimates for 2021 and projections for 2045. </a:t>
            </a:r>
            <a:r>
              <a:rPr lang="en-US" sz="1200" i="1" dirty="0">
                <a:effectLst/>
                <a:latin typeface="Times New Roman" panose="02020603050405020304" pitchFamily="18" charset="0"/>
                <a:ea typeface="Times New Roman" panose="02020603050405020304" pitchFamily="18" charset="0"/>
              </a:rPr>
              <a:t>Diabetes Res. Clin. </a:t>
            </a:r>
            <a:r>
              <a:rPr lang="en-US" sz="1200" i="1" dirty="0" err="1">
                <a:effectLst/>
                <a:latin typeface="Times New Roman" panose="02020603050405020304" pitchFamily="18" charset="0"/>
                <a:ea typeface="Times New Roman" panose="02020603050405020304" pitchFamily="18" charset="0"/>
              </a:rPr>
              <a:t>Pract</a:t>
            </a:r>
            <a:r>
              <a:rPr lang="en-US" sz="1200" i="1" dirty="0">
                <a:effectLst/>
                <a:latin typeface="Times New Roman" panose="02020603050405020304" pitchFamily="18" charset="0"/>
                <a:ea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2022</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183</a:t>
            </a:r>
            <a:r>
              <a:rPr lang="en-US" sz="1200" dirty="0">
                <a:effectLst/>
                <a:latin typeface="Times New Roman" panose="02020603050405020304" pitchFamily="18" charset="0"/>
                <a:ea typeface="Times New Roman" panose="02020603050405020304" pitchFamily="18" charset="0"/>
              </a:rPr>
              <a:t>, 109119. (</a:t>
            </a:r>
            <a:r>
              <a:rPr lang="en-US" sz="1200" u="sng" dirty="0">
                <a:solidFill>
                  <a:srgbClr val="467886"/>
                </a:solidFill>
                <a:effectLst/>
                <a:latin typeface="Times New Roman" panose="02020603050405020304" pitchFamily="18" charset="0"/>
                <a:ea typeface="Times New Roman" panose="02020603050405020304" pitchFamily="18" charset="0"/>
                <a:hlinkClick r:id="rId3"/>
              </a:rPr>
              <a:t>Diabetes Research and Clinical Practice</a:t>
            </a:r>
            <a:r>
              <a:rPr lang="en-US" sz="1200" dirty="0">
                <a:effectLst/>
                <a:latin typeface="Times New Roman" panose="02020603050405020304" pitchFamily="18" charset="0"/>
                <a:ea typeface="Times New Roman" panose="02020603050405020304" pitchFamily="18" charset="0"/>
              </a:rPr>
              <a:t>)</a:t>
            </a:r>
          </a:p>
          <a:p>
            <a:pPr marL="342900" marR="0" lvl="0" indent="-342900" algn="just">
              <a:lnSpc>
                <a:spcPct val="115000"/>
              </a:lnSpc>
              <a:buFont typeface="+mj-lt"/>
              <a:buAutoNum type="arabicPeriod"/>
            </a:pPr>
            <a:r>
              <a:rPr lang="en-US" sz="1200" i="1" dirty="0">
                <a:effectLst/>
                <a:latin typeface="Times New Roman" panose="02020603050405020304" pitchFamily="18" charset="0"/>
                <a:ea typeface="Times New Roman" panose="02020603050405020304" pitchFamily="18" charset="0"/>
              </a:rPr>
              <a:t>Type 1 Diabetes: Causes, Symptoms, Complications &amp; Treatment. Cleveland Clinic. https://</a:t>
            </a:r>
            <a:r>
              <a:rPr lang="en-US" sz="1200" i="1" dirty="0" err="1">
                <a:effectLst/>
                <a:latin typeface="Times New Roman" panose="02020603050405020304" pitchFamily="18" charset="0"/>
                <a:ea typeface="Times New Roman" panose="02020603050405020304" pitchFamily="18" charset="0"/>
              </a:rPr>
              <a:t>my.clevelandclinic.org</a:t>
            </a:r>
            <a:r>
              <a:rPr lang="en-US" sz="1200" i="1" dirty="0">
                <a:effectLst/>
                <a:latin typeface="Times New Roman" panose="02020603050405020304" pitchFamily="18" charset="0"/>
                <a:ea typeface="Times New Roman" panose="02020603050405020304" pitchFamily="18" charset="0"/>
              </a:rPr>
              <a:t>/health/diseases/21500-type-1-diabetes (accessed 2024-09-27).</a:t>
            </a:r>
            <a:endParaRPr lang="en-US" sz="12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buFont typeface="+mj-lt"/>
              <a:buAutoNum type="arabicPeriod"/>
            </a:pPr>
            <a:r>
              <a:rPr lang="en-US" sz="1200" dirty="0">
                <a:effectLst/>
                <a:latin typeface="Times New Roman" panose="02020603050405020304" pitchFamily="18" charset="0"/>
                <a:ea typeface="Times New Roman" panose="02020603050405020304" pitchFamily="18" charset="0"/>
              </a:rPr>
              <a:t>Glidden, M. D.; </a:t>
            </a:r>
            <a:r>
              <a:rPr lang="en-US" sz="1200" dirty="0" err="1">
                <a:effectLst/>
                <a:latin typeface="Times New Roman" panose="02020603050405020304" pitchFamily="18" charset="0"/>
                <a:ea typeface="Times New Roman" panose="02020603050405020304" pitchFamily="18" charset="0"/>
              </a:rPr>
              <a:t>Aldabbagh</a:t>
            </a:r>
            <a:r>
              <a:rPr lang="en-US" sz="1200" dirty="0">
                <a:effectLst/>
                <a:latin typeface="Times New Roman" panose="02020603050405020304" pitchFamily="18" charset="0"/>
                <a:ea typeface="Times New Roman" panose="02020603050405020304" pitchFamily="18" charset="0"/>
              </a:rPr>
              <a:t>, K.; Phillips, N. B.; Carr, K.; Chen, Y.-S.; Whittaker, J.; Phillips, M.; </a:t>
            </a:r>
            <a:r>
              <a:rPr lang="en-US" sz="1200" dirty="0" err="1">
                <a:effectLst/>
                <a:latin typeface="Times New Roman" panose="02020603050405020304" pitchFamily="18" charset="0"/>
                <a:ea typeface="Times New Roman" panose="02020603050405020304" pitchFamily="18" charset="0"/>
              </a:rPr>
              <a:t>Wickramasinghe</a:t>
            </a:r>
            <a:r>
              <a:rPr lang="en-US" sz="1200" dirty="0">
                <a:effectLst/>
                <a:latin typeface="Times New Roman" panose="02020603050405020304" pitchFamily="18" charset="0"/>
                <a:ea typeface="Times New Roman" panose="02020603050405020304" pitchFamily="18" charset="0"/>
              </a:rPr>
              <a:t>, N. P.; Rege, N.; Swain, M.; Peng, Y.; Yang, Y.; Lawrence, M. C.; Yee, V. C.; Ismail-</a:t>
            </a:r>
            <a:r>
              <a:rPr lang="en-US" sz="1200" dirty="0" err="1">
                <a:effectLst/>
                <a:latin typeface="Times New Roman" panose="02020603050405020304" pitchFamily="18" charset="0"/>
                <a:ea typeface="Times New Roman" panose="02020603050405020304" pitchFamily="18" charset="0"/>
              </a:rPr>
              <a:t>Beigi</a:t>
            </a:r>
            <a:r>
              <a:rPr lang="en-US" sz="1200" dirty="0">
                <a:effectLst/>
                <a:latin typeface="Times New Roman" panose="02020603050405020304" pitchFamily="18" charset="0"/>
                <a:ea typeface="Times New Roman" panose="02020603050405020304" pitchFamily="18" charset="0"/>
              </a:rPr>
              <a:t>, F.; Weiss, M. A. An Ultra-Stable Single-Chain Insulin Analog Resists Thermal Inactivation and Exhibits Biological Signaling Duration Equivalent to the Native Protein. </a:t>
            </a:r>
            <a:r>
              <a:rPr lang="en-US" sz="1200" i="1" dirty="0">
                <a:effectLst/>
                <a:latin typeface="Times New Roman" panose="02020603050405020304" pitchFamily="18" charset="0"/>
                <a:ea typeface="Times New Roman" panose="02020603050405020304" pitchFamily="18" charset="0"/>
              </a:rPr>
              <a:t>Journal of Biological Chemistry</a:t>
            </a: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2018</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293</a:t>
            </a:r>
            <a:r>
              <a:rPr lang="en-US" sz="1200" dirty="0">
                <a:effectLst/>
                <a:latin typeface="Times New Roman" panose="02020603050405020304" pitchFamily="18" charset="0"/>
                <a:ea typeface="Times New Roman" panose="02020603050405020304" pitchFamily="18" charset="0"/>
              </a:rPr>
              <a:t> (1), 47–68. </a:t>
            </a:r>
            <a:r>
              <a:rPr lang="en-US" sz="1200" u="sng" dirty="0">
                <a:solidFill>
                  <a:srgbClr val="467886"/>
                </a:solidFill>
                <a:effectLst/>
                <a:latin typeface="Times New Roman" panose="02020603050405020304" pitchFamily="18" charset="0"/>
                <a:ea typeface="Times New Roman" panose="02020603050405020304" pitchFamily="18" charset="0"/>
                <a:hlinkClick r:id="rId4"/>
              </a:rPr>
              <a:t>https://doi.org/10.1074/jbc.M117.808626</a:t>
            </a:r>
            <a:r>
              <a:rPr lang="en-US" sz="1200" dirty="0">
                <a:effectLst/>
                <a:latin typeface="Times New Roman" panose="02020603050405020304" pitchFamily="18" charset="0"/>
                <a:ea typeface="Times New Roman" panose="02020603050405020304" pitchFamily="18" charset="0"/>
              </a:rPr>
              <a:t>.</a:t>
            </a:r>
          </a:p>
          <a:p>
            <a:pPr marL="342900" marR="0" lvl="0" indent="-342900" algn="just">
              <a:lnSpc>
                <a:spcPct val="115000"/>
              </a:lnSpc>
              <a:buFont typeface="+mj-lt"/>
              <a:buAutoNum type="arabicPeriod"/>
            </a:pPr>
            <a:r>
              <a:rPr lang="en-US" sz="1200" dirty="0">
                <a:effectLst/>
                <a:latin typeface="Times New Roman" panose="02020603050405020304" pitchFamily="18" charset="0"/>
                <a:ea typeface="Times New Roman" panose="02020603050405020304" pitchFamily="18" charset="0"/>
              </a:rPr>
              <a:t>Bin Xu</a:t>
            </a:r>
            <a:r>
              <a:rPr lang="en-US" sz="1200" dirty="0">
                <a:effectLst/>
                <a:latin typeface="Times New Roman" panose="02020603050405020304" pitchFamily="18" charset="0"/>
                <a:ea typeface="PMingLiU" panose="02020500000000000000" pitchFamily="18" charset="-120"/>
              </a:rPr>
              <a:t>, </a:t>
            </a:r>
            <a:r>
              <a:rPr lang="en-US" sz="1200" dirty="0">
                <a:effectLst/>
                <a:latin typeface="Times New Roman" panose="02020603050405020304" pitchFamily="18" charset="0"/>
                <a:ea typeface="Times New Roman" panose="02020603050405020304" pitchFamily="18" charset="0"/>
              </a:rPr>
              <a:t>Shi-Quan Hu</a:t>
            </a:r>
            <a:r>
              <a:rPr lang="en-US" sz="1200" dirty="0">
                <a:effectLst/>
                <a:latin typeface="Times New Roman" panose="02020603050405020304" pitchFamily="18" charset="0"/>
                <a:ea typeface="PMingLiU" panose="02020500000000000000" pitchFamily="18" charset="-120"/>
              </a:rPr>
              <a:t>, </a:t>
            </a:r>
            <a:r>
              <a:rPr lang="en-US" sz="1200" dirty="0">
                <a:effectLst/>
                <a:latin typeface="Times New Roman" panose="02020603050405020304" pitchFamily="18" charset="0"/>
                <a:ea typeface="Times New Roman" panose="02020603050405020304" pitchFamily="18" charset="0"/>
              </a:rPr>
              <a:t>Ying-Chi Chu</a:t>
            </a:r>
            <a:r>
              <a:rPr lang="en-US" sz="1200" dirty="0">
                <a:effectLst/>
                <a:latin typeface="Times New Roman" panose="02020603050405020304" pitchFamily="18" charset="0"/>
                <a:ea typeface="PMingLiU" panose="02020500000000000000" pitchFamily="18" charset="-120"/>
              </a:rPr>
              <a:t>, </a:t>
            </a:r>
            <a:r>
              <a:rPr lang="en-US" sz="1200" dirty="0" err="1">
                <a:effectLst/>
                <a:latin typeface="Times New Roman" panose="02020603050405020304" pitchFamily="18" charset="0"/>
                <a:ea typeface="Times New Roman" panose="02020603050405020304" pitchFamily="18" charset="0"/>
              </a:rPr>
              <a:t>Shuhua</a:t>
            </a:r>
            <a:r>
              <a:rPr lang="en-US" sz="1200" dirty="0">
                <a:effectLst/>
                <a:latin typeface="Times New Roman" panose="02020603050405020304" pitchFamily="18" charset="0"/>
                <a:ea typeface="Times New Roman" panose="02020603050405020304" pitchFamily="18" charset="0"/>
              </a:rPr>
              <a:t> Wang</a:t>
            </a:r>
            <a:r>
              <a:rPr lang="en-US" sz="1200" dirty="0">
                <a:effectLst/>
                <a:latin typeface="Times New Roman" panose="02020603050405020304" pitchFamily="18" charset="0"/>
                <a:ea typeface="PMingLiU" panose="02020500000000000000" pitchFamily="18" charset="-120"/>
              </a:rPr>
              <a:t>, </a:t>
            </a:r>
            <a:r>
              <a:rPr lang="en-US" sz="1200" dirty="0">
                <a:effectLst/>
                <a:latin typeface="Times New Roman" panose="02020603050405020304" pitchFamily="18" charset="0"/>
                <a:ea typeface="Times New Roman" panose="02020603050405020304" pitchFamily="18" charset="0"/>
              </a:rPr>
              <a:t>Run-ying Wang</a:t>
            </a:r>
            <a:r>
              <a:rPr lang="en-US" sz="1200" dirty="0">
                <a:effectLst/>
                <a:latin typeface="Times New Roman" panose="02020603050405020304" pitchFamily="18" charset="0"/>
                <a:ea typeface="PMingLiU" panose="02020500000000000000" pitchFamily="18" charset="-120"/>
              </a:rPr>
              <a:t>, </a:t>
            </a:r>
            <a:r>
              <a:rPr lang="en-US" sz="1200" dirty="0">
                <a:effectLst/>
                <a:latin typeface="Times New Roman" panose="02020603050405020304" pitchFamily="18" charset="0"/>
                <a:ea typeface="Times New Roman" panose="02020603050405020304" pitchFamily="18" charset="0"/>
              </a:rPr>
              <a:t>Satoe H. Nakagawa</a:t>
            </a:r>
            <a:r>
              <a:rPr lang="en-US" sz="1200" dirty="0">
                <a:effectLst/>
                <a:latin typeface="Times New Roman" panose="02020603050405020304" pitchFamily="18" charset="0"/>
                <a:ea typeface="PMingLiU" panose="02020500000000000000" pitchFamily="18" charset="-120"/>
              </a:rPr>
              <a:t>, </a:t>
            </a:r>
            <a:r>
              <a:rPr lang="en-US" sz="1200" dirty="0" err="1">
                <a:effectLst/>
                <a:latin typeface="Times New Roman" panose="02020603050405020304" pitchFamily="18" charset="0"/>
                <a:ea typeface="Times New Roman" panose="02020603050405020304" pitchFamily="18" charset="0"/>
              </a:rPr>
              <a:t>Panayotis</a:t>
            </a:r>
            <a:r>
              <a:rPr lang="en-US" sz="1200" dirty="0">
                <a:effectLst/>
                <a:latin typeface="Times New Roman" panose="02020603050405020304" pitchFamily="18" charset="0"/>
                <a:ea typeface="Times New Roman" panose="02020603050405020304" pitchFamily="18" charset="0"/>
              </a:rPr>
              <a:t> G. </a:t>
            </a:r>
            <a:r>
              <a:rPr lang="en-US" sz="1200" dirty="0" err="1">
                <a:effectLst/>
                <a:latin typeface="Times New Roman" panose="02020603050405020304" pitchFamily="18" charset="0"/>
                <a:ea typeface="Times New Roman" panose="02020603050405020304" pitchFamily="18" charset="0"/>
              </a:rPr>
              <a:t>Katsoyannis</a:t>
            </a:r>
            <a:r>
              <a:rPr lang="en-US" sz="1200" dirty="0">
                <a:effectLst/>
                <a:latin typeface="Times New Roman" panose="02020603050405020304" pitchFamily="18" charset="0"/>
                <a:ea typeface="PMingLiU" panose="02020500000000000000" pitchFamily="18" charset="-120"/>
              </a:rPr>
              <a:t>, </a:t>
            </a:r>
            <a:r>
              <a:rPr lang="en-US" sz="1200" dirty="0">
                <a:effectLst/>
                <a:latin typeface="Times New Roman" panose="02020603050405020304" pitchFamily="18" charset="0"/>
                <a:ea typeface="Times New Roman" panose="02020603050405020304" pitchFamily="18" charset="0"/>
              </a:rPr>
              <a:t>Michael A. Weiss; Diabetes-Associated Mutations in Insulin Identify Invariant Receptor Contacts.</a:t>
            </a:r>
            <a:r>
              <a:rPr lang="en-US" sz="1200" dirty="0">
                <a:effectLst/>
                <a:latin typeface="Times New Roman" panose="02020603050405020304" pitchFamily="18" charset="0"/>
                <a:ea typeface="PMingLiU" panose="02020500000000000000" pitchFamily="18" charset="-120"/>
              </a:rPr>
              <a:t> </a:t>
            </a:r>
            <a:r>
              <a:rPr lang="en-US" sz="1200" i="1" dirty="0">
                <a:effectLst/>
                <a:latin typeface="Times New Roman" panose="02020603050405020304" pitchFamily="18" charset="0"/>
                <a:ea typeface="PMingLiU" panose="02020500000000000000" pitchFamily="18" charset="-120"/>
              </a:rPr>
              <a:t>Diabetes</a:t>
            </a:r>
            <a:r>
              <a:rPr lang="en-US" sz="1200" dirty="0">
                <a:effectLst/>
                <a:latin typeface="Times New Roman" panose="02020603050405020304" pitchFamily="18" charset="0"/>
                <a:ea typeface="PMingLiU" panose="02020500000000000000" pitchFamily="18" charset="-120"/>
              </a:rPr>
              <a:t> </a:t>
            </a:r>
            <a:r>
              <a:rPr lang="en-US" sz="1200" dirty="0">
                <a:effectLst/>
                <a:latin typeface="Times New Roman" panose="02020603050405020304" pitchFamily="18" charset="0"/>
                <a:ea typeface="Times New Roman" panose="02020603050405020304" pitchFamily="18" charset="0"/>
              </a:rPr>
              <a:t>1 June 2004; 53 (6): 1599–1602.</a:t>
            </a:r>
            <a:r>
              <a:rPr lang="en-US" sz="1200" dirty="0">
                <a:effectLst/>
                <a:latin typeface="Times New Roman" panose="02020603050405020304" pitchFamily="18" charset="0"/>
                <a:ea typeface="PMingLiU" panose="02020500000000000000" pitchFamily="18" charset="-120"/>
              </a:rPr>
              <a:t> </a:t>
            </a:r>
            <a:r>
              <a:rPr lang="en-US" sz="1200" u="sng" dirty="0">
                <a:solidFill>
                  <a:srgbClr val="467886"/>
                </a:solidFill>
                <a:effectLst/>
                <a:latin typeface="Times New Roman" panose="02020603050405020304" pitchFamily="18" charset="0"/>
                <a:ea typeface="PMingLiU" panose="02020500000000000000" pitchFamily="18" charset="-120"/>
                <a:hlinkClick r:id="rId5"/>
              </a:rPr>
              <a:t>https://doi.org/10.2337/diabetes.53.6.1599</a:t>
            </a:r>
            <a:endParaRPr lang="en-US" sz="12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buFont typeface="+mj-lt"/>
              <a:buAutoNum type="arabicPeriod"/>
            </a:pPr>
            <a:r>
              <a:rPr lang="en-US" sz="1200" dirty="0">
                <a:effectLst/>
                <a:latin typeface="Times New Roman" panose="02020603050405020304" pitchFamily="18" charset="0"/>
                <a:ea typeface="Aptos" panose="020B0004020202020204" pitchFamily="34" charset="0"/>
              </a:rPr>
              <a:t>Solution structure of an ultra-stable single-chain insulin analog connects protein dynamics to a novel mechanism of receptor binding</a:t>
            </a:r>
            <a:r>
              <a:rPr lang="en-US" sz="1200" dirty="0">
                <a:effectLst/>
                <a:latin typeface="Times New Roman" panose="02020603050405020304" pitchFamily="18" charset="0"/>
                <a:ea typeface="Times New Roman" panose="02020603050405020304" pitchFamily="18" charset="0"/>
              </a:rPr>
              <a:t>	Glidden, Michael D. et al. Journal of Biological Chemistry, Volume 293, Issue 1, 69 - 88</a:t>
            </a:r>
          </a:p>
          <a:p>
            <a:pPr marL="342900" marR="0" lvl="0" indent="-342900" algn="just">
              <a:lnSpc>
                <a:spcPct val="115000"/>
              </a:lnSpc>
              <a:buFont typeface="+mj-lt"/>
              <a:buAutoNum type="arabicPeriod"/>
            </a:pPr>
            <a:r>
              <a:rPr lang="en-US" sz="1200" dirty="0">
                <a:effectLst/>
                <a:latin typeface="Times New Roman" panose="02020603050405020304" pitchFamily="18" charset="0"/>
                <a:ea typeface="Times New Roman" panose="02020603050405020304" pitchFamily="18" charset="0"/>
              </a:rPr>
              <a:t>Smith, N. A.; </a:t>
            </a:r>
            <a:r>
              <a:rPr lang="en-US" sz="1200" dirty="0" err="1">
                <a:effectLst/>
                <a:latin typeface="Times New Roman" panose="02020603050405020304" pitchFamily="18" charset="0"/>
                <a:ea typeface="Times New Roman" panose="02020603050405020304" pitchFamily="18" charset="0"/>
              </a:rPr>
              <a:t>Menting</a:t>
            </a:r>
            <a:r>
              <a:rPr lang="en-US" sz="1200" dirty="0">
                <a:effectLst/>
                <a:latin typeface="Times New Roman" panose="02020603050405020304" pitchFamily="18" charset="0"/>
                <a:ea typeface="Times New Roman" panose="02020603050405020304" pitchFamily="18" charset="0"/>
              </a:rPr>
              <a:t>, J. G.; Weiss, M. A.; Lawrence, M. C.; Smith, B. J. Single-Chain Insulin Analogs Threaded by the Insulin Receptor αCT Domain. </a:t>
            </a:r>
            <a:r>
              <a:rPr lang="en-US" sz="1200" i="1" dirty="0">
                <a:effectLst/>
                <a:latin typeface="Times New Roman" panose="02020603050405020304" pitchFamily="18" charset="0"/>
                <a:ea typeface="Times New Roman" panose="02020603050405020304" pitchFamily="18" charset="0"/>
              </a:rPr>
              <a:t>Biophysical Journal</a:t>
            </a: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2022</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121</a:t>
            </a:r>
            <a:r>
              <a:rPr lang="en-US" sz="1200" dirty="0">
                <a:effectLst/>
                <a:latin typeface="Times New Roman" panose="02020603050405020304" pitchFamily="18" charset="0"/>
                <a:ea typeface="Times New Roman" panose="02020603050405020304" pitchFamily="18" charset="0"/>
              </a:rPr>
              <a:t> (11), 4063–4077. </a:t>
            </a:r>
            <a:r>
              <a:rPr lang="en-US" sz="1200" u="sng" dirty="0">
                <a:solidFill>
                  <a:srgbClr val="467886"/>
                </a:solidFill>
                <a:effectLst/>
                <a:latin typeface="Times New Roman" panose="02020603050405020304" pitchFamily="18" charset="0"/>
                <a:ea typeface="Times New Roman" panose="02020603050405020304" pitchFamily="18" charset="0"/>
                <a:hlinkClick r:id="rId6"/>
              </a:rPr>
              <a:t>https://doi.org/10.1016/j.bpj.2022.09.038</a:t>
            </a:r>
            <a:r>
              <a:rPr lang="en-US" sz="1200" dirty="0">
                <a:effectLst/>
                <a:latin typeface="Times New Roman" panose="02020603050405020304" pitchFamily="18" charset="0"/>
                <a:ea typeface="Times New Roman" panose="02020603050405020304" pitchFamily="18" charset="0"/>
              </a:rPr>
              <a:t>.</a:t>
            </a:r>
          </a:p>
          <a:p>
            <a:pPr marL="342900" marR="0" lvl="0" indent="-342900" algn="just">
              <a:lnSpc>
                <a:spcPct val="115000"/>
              </a:lnSpc>
              <a:buFont typeface="+mj-lt"/>
              <a:buAutoNum type="arabicPeriod"/>
            </a:pPr>
            <a:r>
              <a:rPr lang="en-US" sz="1200" dirty="0" err="1">
                <a:effectLst/>
                <a:latin typeface="Times New Roman" panose="02020603050405020304" pitchFamily="18" charset="0"/>
                <a:ea typeface="Times New Roman" panose="02020603050405020304" pitchFamily="18" charset="0"/>
              </a:rPr>
              <a:t>Jarosinski</a:t>
            </a:r>
            <a:r>
              <a:rPr lang="en-US" sz="1200" dirty="0">
                <a:effectLst/>
                <a:latin typeface="Times New Roman" panose="02020603050405020304" pitchFamily="18" charset="0"/>
                <a:ea typeface="Times New Roman" panose="02020603050405020304" pitchFamily="18" charset="0"/>
              </a:rPr>
              <a:t>, M. A.; Chen, Y.-S.; Varas, N.; </a:t>
            </a:r>
            <a:r>
              <a:rPr lang="en-US" sz="1200" dirty="0" err="1">
                <a:effectLst/>
                <a:latin typeface="Times New Roman" panose="02020603050405020304" pitchFamily="18" charset="0"/>
                <a:ea typeface="Times New Roman" panose="02020603050405020304" pitchFamily="18" charset="0"/>
              </a:rPr>
              <a:t>Dhayalan</a:t>
            </a:r>
            <a:r>
              <a:rPr lang="en-US" sz="1200" dirty="0">
                <a:effectLst/>
                <a:latin typeface="Times New Roman" panose="02020603050405020304" pitchFamily="18" charset="0"/>
                <a:ea typeface="Times New Roman" panose="02020603050405020304" pitchFamily="18" charset="0"/>
              </a:rPr>
              <a:t>, B.; Chatterjee, D.; Weiss, M. A. New Horizons: Next-Generation Insulin Analogues: Structural Principles and Clinical Goals. </a:t>
            </a:r>
            <a:r>
              <a:rPr lang="en-US" sz="1200" i="1" dirty="0">
                <a:effectLst/>
                <a:latin typeface="Times New Roman" panose="02020603050405020304" pitchFamily="18" charset="0"/>
                <a:ea typeface="Times New Roman" panose="02020603050405020304" pitchFamily="18" charset="0"/>
              </a:rPr>
              <a:t>J. Clin. Endocrinol. </a:t>
            </a:r>
            <a:r>
              <a:rPr lang="en-US" sz="1200" i="1" dirty="0" err="1">
                <a:effectLst/>
                <a:latin typeface="Times New Roman" panose="02020603050405020304" pitchFamily="18" charset="0"/>
                <a:ea typeface="Times New Roman" panose="02020603050405020304" pitchFamily="18" charset="0"/>
              </a:rPr>
              <a:t>Metab</a:t>
            </a:r>
            <a:r>
              <a:rPr lang="en-US" sz="1200" i="1" dirty="0">
                <a:effectLst/>
                <a:latin typeface="Times New Roman" panose="02020603050405020304" pitchFamily="18" charset="0"/>
                <a:ea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2022</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107</a:t>
            </a:r>
            <a:r>
              <a:rPr lang="en-US" sz="1200" dirty="0">
                <a:effectLst/>
                <a:latin typeface="Times New Roman" panose="02020603050405020304" pitchFamily="18" charset="0"/>
                <a:ea typeface="Times New Roman" panose="02020603050405020304" pitchFamily="18" charset="0"/>
              </a:rPr>
              <a:t> (4), 909–928. </a:t>
            </a:r>
            <a:r>
              <a:rPr lang="en-US" sz="1200" u="sng" dirty="0">
                <a:solidFill>
                  <a:srgbClr val="467886"/>
                </a:solidFill>
                <a:effectLst/>
                <a:latin typeface="Times New Roman" panose="02020603050405020304" pitchFamily="18" charset="0"/>
                <a:ea typeface="Times New Roman" panose="02020603050405020304" pitchFamily="18" charset="0"/>
                <a:hlinkClick r:id="rId7"/>
              </a:rPr>
              <a:t>https://doi.org/10.1210/clinem/dgab849</a:t>
            </a:r>
            <a:r>
              <a:rPr lang="en-US" sz="1200" dirty="0">
                <a:effectLst/>
                <a:latin typeface="Times New Roman" panose="02020603050405020304" pitchFamily="18" charset="0"/>
                <a:ea typeface="Times New Roman" panose="02020603050405020304" pitchFamily="18" charset="0"/>
              </a:rPr>
              <a:t>.</a:t>
            </a:r>
          </a:p>
          <a:p>
            <a:pPr marL="342900" marR="0" lvl="0" indent="-342900" algn="just">
              <a:lnSpc>
                <a:spcPct val="115000"/>
              </a:lnSpc>
              <a:buFont typeface="+mj-lt"/>
              <a:buAutoNum type="arabicPeriod"/>
            </a:pPr>
            <a:r>
              <a:rPr lang="en-US" sz="1200" dirty="0">
                <a:effectLst/>
                <a:latin typeface="Times New Roman" panose="02020603050405020304" pitchFamily="18" charset="0"/>
                <a:ea typeface="Times New Roman" panose="02020603050405020304" pitchFamily="18" charset="0"/>
              </a:rPr>
              <a:t>Hirsch, I. B.; Juneja, R.; </a:t>
            </a:r>
            <a:r>
              <a:rPr lang="en-US" sz="1200" dirty="0" err="1">
                <a:effectLst/>
                <a:latin typeface="Times New Roman" panose="02020603050405020304" pitchFamily="18" charset="0"/>
                <a:ea typeface="Times New Roman" panose="02020603050405020304" pitchFamily="18" charset="0"/>
              </a:rPr>
              <a:t>Beals</a:t>
            </a:r>
            <a:r>
              <a:rPr lang="en-US" sz="1200" dirty="0">
                <a:effectLst/>
                <a:latin typeface="Times New Roman" panose="02020603050405020304" pitchFamily="18" charset="0"/>
                <a:ea typeface="Times New Roman" panose="02020603050405020304" pitchFamily="18" charset="0"/>
              </a:rPr>
              <a:t>, J. M.; </a:t>
            </a:r>
            <a:r>
              <a:rPr lang="en-US" sz="1200" dirty="0" err="1">
                <a:effectLst/>
                <a:latin typeface="Times New Roman" panose="02020603050405020304" pitchFamily="18" charset="0"/>
                <a:ea typeface="Times New Roman" panose="02020603050405020304" pitchFamily="18" charset="0"/>
              </a:rPr>
              <a:t>Antalis</a:t>
            </a:r>
            <a:r>
              <a:rPr lang="en-US" sz="1200" dirty="0">
                <a:effectLst/>
                <a:latin typeface="Times New Roman" panose="02020603050405020304" pitchFamily="18" charset="0"/>
                <a:ea typeface="Times New Roman" panose="02020603050405020304" pitchFamily="18" charset="0"/>
              </a:rPr>
              <a:t>, C. J.; Wright, E. E. Evolution of Insulin and How It Informs Therapy and Treatment Choices. </a:t>
            </a:r>
            <a:r>
              <a:rPr lang="en-US" sz="1200" i="1" dirty="0" err="1">
                <a:effectLst/>
                <a:latin typeface="Times New Roman" panose="02020603050405020304" pitchFamily="18" charset="0"/>
                <a:ea typeface="Times New Roman" panose="02020603050405020304" pitchFamily="18" charset="0"/>
              </a:rPr>
              <a:t>Endocr</a:t>
            </a:r>
            <a:r>
              <a:rPr lang="en-US" sz="1200" i="1" dirty="0">
                <a:effectLst/>
                <a:latin typeface="Times New Roman" panose="02020603050405020304" pitchFamily="18" charset="0"/>
                <a:ea typeface="Times New Roman" panose="02020603050405020304" pitchFamily="18" charset="0"/>
              </a:rPr>
              <a:t>. Rev.</a:t>
            </a: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2020</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41</a:t>
            </a:r>
            <a:r>
              <a:rPr lang="en-US" sz="1200" dirty="0">
                <a:effectLst/>
                <a:latin typeface="Times New Roman" panose="02020603050405020304" pitchFamily="18" charset="0"/>
                <a:ea typeface="Times New Roman" panose="02020603050405020304" pitchFamily="18" charset="0"/>
              </a:rPr>
              <a:t> (5), 733–755.</a:t>
            </a:r>
          </a:p>
          <a:p>
            <a:pPr marL="342900" marR="0" lvl="0" indent="-342900" algn="just">
              <a:lnSpc>
                <a:spcPct val="115000"/>
              </a:lnSpc>
              <a:buFont typeface="+mj-lt"/>
              <a:buAutoNum type="arabicPeriod"/>
            </a:pPr>
            <a:r>
              <a:rPr lang="en-US" sz="1200" dirty="0">
                <a:effectLst/>
                <a:latin typeface="Times New Roman" panose="02020603050405020304" pitchFamily="18" charset="0"/>
                <a:ea typeface="Times New Roman" panose="02020603050405020304" pitchFamily="18" charset="0"/>
              </a:rPr>
              <a:t>Kobayashi, M., </a:t>
            </a:r>
            <a:r>
              <a:rPr lang="en-US" sz="1200" dirty="0" err="1">
                <a:effectLst/>
                <a:latin typeface="Times New Roman" panose="02020603050405020304" pitchFamily="18" charset="0"/>
                <a:ea typeface="Times New Roman" panose="02020603050405020304" pitchFamily="18" charset="0"/>
              </a:rPr>
              <a:t>Sasaoka</a:t>
            </a:r>
            <a:r>
              <a:rPr lang="en-US" sz="1200" dirty="0">
                <a:effectLst/>
                <a:latin typeface="Times New Roman" panose="02020603050405020304" pitchFamily="18" charset="0"/>
                <a:ea typeface="Times New Roman" panose="02020603050405020304" pitchFamily="18" charset="0"/>
              </a:rPr>
              <a:t>, T., </a:t>
            </a:r>
            <a:r>
              <a:rPr lang="en-US" sz="1200" dirty="0" err="1">
                <a:effectLst/>
                <a:latin typeface="Times New Roman" panose="02020603050405020304" pitchFamily="18" charset="0"/>
                <a:ea typeface="Times New Roman" panose="02020603050405020304" pitchFamily="18" charset="0"/>
              </a:rPr>
              <a:t>Sugibayashi</a:t>
            </a:r>
            <a:r>
              <a:rPr lang="en-US" sz="1200" dirty="0">
                <a:effectLst/>
                <a:latin typeface="Times New Roman" panose="02020603050405020304" pitchFamily="18" charset="0"/>
                <a:ea typeface="Times New Roman" panose="02020603050405020304" pitchFamily="18" charset="0"/>
              </a:rPr>
              <a:t>, M., </a:t>
            </a:r>
            <a:r>
              <a:rPr lang="en-US" sz="1200" dirty="0" err="1">
                <a:effectLst/>
                <a:latin typeface="Times New Roman" panose="02020603050405020304" pitchFamily="18" charset="0"/>
                <a:ea typeface="Times New Roman" panose="02020603050405020304" pitchFamily="18" charset="0"/>
              </a:rPr>
              <a:t>Iwanishi,M</a:t>
            </a:r>
            <a:r>
              <a:rPr lang="en-US" sz="1200" dirty="0">
                <a:effectLst/>
                <a:latin typeface="Times New Roman" panose="02020603050405020304" pitchFamily="18" charset="0"/>
                <a:ea typeface="Times New Roman" panose="02020603050405020304" pitchFamily="18" charset="0"/>
              </a:rPr>
              <a:t>., and </a:t>
            </a:r>
            <a:r>
              <a:rPr lang="en-US" sz="1200" dirty="0" err="1">
                <a:effectLst/>
                <a:latin typeface="Times New Roman" panose="02020603050405020304" pitchFamily="18" charset="0"/>
                <a:ea typeface="Times New Roman" panose="02020603050405020304" pitchFamily="18" charset="0"/>
              </a:rPr>
              <a:t>Shigeta,Y</a:t>
            </a:r>
            <a:r>
              <a:rPr lang="en-US" sz="1200" dirty="0">
                <a:effectLst/>
                <a:latin typeface="Times New Roman" panose="02020603050405020304" pitchFamily="18" charset="0"/>
                <a:ea typeface="Times New Roman" panose="02020603050405020304" pitchFamily="18" charset="0"/>
              </a:rPr>
              <a:t>. (1989) Receptor binding and biologic activity of biosynthetic human insulin and mini-proinsulin produced by recombinant gene technology. Diabetes Res. Clin. </a:t>
            </a:r>
            <a:r>
              <a:rPr lang="en-US" sz="1200" dirty="0" err="1">
                <a:effectLst/>
                <a:latin typeface="Times New Roman" panose="02020603050405020304" pitchFamily="18" charset="0"/>
                <a:ea typeface="Times New Roman" panose="02020603050405020304" pitchFamily="18" charset="0"/>
              </a:rPr>
              <a:t>Pract</a:t>
            </a:r>
            <a:r>
              <a:rPr lang="en-US" sz="1200" dirty="0">
                <a:effectLst/>
                <a:latin typeface="Times New Roman" panose="02020603050405020304" pitchFamily="18" charset="0"/>
                <a:ea typeface="Times New Roman" panose="02020603050405020304" pitchFamily="18" charset="0"/>
              </a:rPr>
              <a:t>. 7, 25–28 Cross Ref Medline</a:t>
            </a:r>
          </a:p>
          <a:p>
            <a:pPr marL="342900" marR="0" lvl="0" indent="-342900" algn="just">
              <a:lnSpc>
                <a:spcPct val="115000"/>
              </a:lnSpc>
              <a:buFont typeface="+mj-lt"/>
              <a:buAutoNum type="arabicPeriod"/>
            </a:pPr>
            <a:r>
              <a:rPr lang="en-US" sz="1200" dirty="0">
                <a:effectLst/>
                <a:latin typeface="Times New Roman" panose="02020603050405020304" pitchFamily="18" charset="0"/>
                <a:ea typeface="Aptos" panose="020B0004020202020204" pitchFamily="34" charset="0"/>
              </a:rPr>
              <a:t>Bajaj, H. S.; Goldenberg, R. M. Insulin </a:t>
            </a:r>
            <a:r>
              <a:rPr lang="en-US" sz="1200" dirty="0" err="1">
                <a:effectLst/>
                <a:latin typeface="Times New Roman" panose="02020603050405020304" pitchFamily="18" charset="0"/>
                <a:ea typeface="Aptos" panose="020B0004020202020204" pitchFamily="34" charset="0"/>
              </a:rPr>
              <a:t>Icodec</a:t>
            </a:r>
            <a:r>
              <a:rPr lang="en-US" sz="1200" dirty="0">
                <a:effectLst/>
                <a:latin typeface="Times New Roman" panose="02020603050405020304" pitchFamily="18" charset="0"/>
                <a:ea typeface="Aptos" panose="020B0004020202020204" pitchFamily="34" charset="0"/>
              </a:rPr>
              <a:t> Weekly: A Basal Insulin Analogue for Type 2 Diabetes. </a:t>
            </a:r>
            <a:r>
              <a:rPr lang="en-US" sz="1200" i="1" dirty="0" err="1">
                <a:effectLst/>
                <a:latin typeface="Times New Roman" panose="02020603050405020304" pitchFamily="18" charset="0"/>
                <a:ea typeface="Times New Roman" panose="02020603050405020304" pitchFamily="18" charset="0"/>
              </a:rPr>
              <a:t>touchREVIEWS</a:t>
            </a:r>
            <a:r>
              <a:rPr lang="en-US" sz="1200" i="1" dirty="0">
                <a:effectLst/>
                <a:latin typeface="Times New Roman" panose="02020603050405020304" pitchFamily="18" charset="0"/>
                <a:ea typeface="Aptos" panose="020B0004020202020204" pitchFamily="34" charset="0"/>
              </a:rPr>
              <a:t> in Endocrinology</a:t>
            </a:r>
            <a:r>
              <a:rPr lang="en-US" sz="1200" dirty="0">
                <a:effectLst/>
                <a:latin typeface="Times New Roman" panose="02020603050405020304" pitchFamily="18" charset="0"/>
                <a:ea typeface="Aptos" panose="020B0004020202020204" pitchFamily="34" charset="0"/>
              </a:rPr>
              <a:t> </a:t>
            </a:r>
            <a:r>
              <a:rPr lang="en-US" sz="1200" b="1" dirty="0">
                <a:effectLst/>
                <a:latin typeface="Times New Roman" panose="02020603050405020304" pitchFamily="18" charset="0"/>
                <a:ea typeface="Aptos" panose="020B0004020202020204" pitchFamily="34" charset="0"/>
              </a:rPr>
              <a:t>2023</a:t>
            </a:r>
            <a:r>
              <a:rPr lang="en-US" sz="1200" dirty="0">
                <a:effectLst/>
                <a:latin typeface="Times New Roman" panose="02020603050405020304" pitchFamily="18" charset="0"/>
                <a:ea typeface="Aptos" panose="020B0004020202020204" pitchFamily="34" charset="0"/>
              </a:rPr>
              <a:t>, </a:t>
            </a:r>
            <a:r>
              <a:rPr lang="en-US" sz="1200" i="1" dirty="0">
                <a:effectLst/>
                <a:latin typeface="Times New Roman" panose="02020603050405020304" pitchFamily="18" charset="0"/>
                <a:ea typeface="Aptos" panose="020B0004020202020204" pitchFamily="34" charset="0"/>
              </a:rPr>
              <a:t>19</a:t>
            </a:r>
            <a:r>
              <a:rPr lang="en-US" sz="1200" dirty="0">
                <a:effectLst/>
                <a:latin typeface="Times New Roman" panose="02020603050405020304" pitchFamily="18" charset="0"/>
                <a:ea typeface="Aptos" panose="020B0004020202020204" pitchFamily="34" charset="0"/>
              </a:rPr>
              <a:t> (1), 4. </a:t>
            </a:r>
            <a:r>
              <a:rPr lang="en-US" sz="1200" u="sng" dirty="0">
                <a:solidFill>
                  <a:srgbClr val="467886"/>
                </a:solidFill>
                <a:effectLst/>
                <a:latin typeface="Times New Roman" panose="02020603050405020304" pitchFamily="18" charset="0"/>
                <a:ea typeface="Aptos" panose="020B0004020202020204" pitchFamily="34" charset="0"/>
                <a:hlinkClick r:id="rId8"/>
              </a:rPr>
              <a:t>https://doi.org/10.17925/EE.2023.19.1.4</a:t>
            </a:r>
            <a:r>
              <a:rPr lang="en-US" sz="1200" dirty="0">
                <a:effectLst/>
                <a:latin typeface="Times New Roman" panose="02020603050405020304" pitchFamily="18" charset="0"/>
                <a:ea typeface="Aptos" panose="020B0004020202020204" pitchFamily="34" charset="0"/>
              </a:rPr>
              <a:t>.</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3715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A519-B049-DE2D-9473-C8173D1EF3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9AFC09-F4C3-2251-A76A-D30FE9B9BDBA}"/>
              </a:ext>
            </a:extLst>
          </p:cNvPr>
          <p:cNvSpPr>
            <a:spLocks noGrp="1"/>
          </p:cNvSpPr>
          <p:nvPr>
            <p:ph idx="1"/>
          </p:nvPr>
        </p:nvSpPr>
        <p:spPr/>
        <p:txBody>
          <a:bodyPr>
            <a:normAutofit fontScale="55000" lnSpcReduction="20000"/>
          </a:bodyPr>
          <a:lstStyle/>
          <a:p>
            <a:pPr marL="342900" marR="0" lvl="0" indent="-342900" algn="just">
              <a:lnSpc>
                <a:spcPct val="115000"/>
              </a:lnSpc>
              <a:buFont typeface="+mj-lt"/>
              <a:buAutoNum type="arabicPeriod" startAt="12"/>
            </a:pPr>
            <a:r>
              <a:rPr lang="en-US" sz="1800" dirty="0" err="1">
                <a:effectLst/>
                <a:latin typeface="Times New Roman" panose="02020603050405020304" pitchFamily="18" charset="0"/>
                <a:ea typeface="Aptos" panose="020B0004020202020204" pitchFamily="34" charset="0"/>
              </a:rPr>
              <a:t>Menting</a:t>
            </a:r>
            <a:r>
              <a:rPr lang="en-US" sz="1800" dirty="0">
                <a:effectLst/>
                <a:latin typeface="Times New Roman" panose="02020603050405020304" pitchFamily="18" charset="0"/>
                <a:ea typeface="Aptos" panose="020B0004020202020204" pitchFamily="34" charset="0"/>
              </a:rPr>
              <a:t>, J. G.; </a:t>
            </a:r>
            <a:r>
              <a:rPr lang="en-US" sz="1800" dirty="0" err="1">
                <a:effectLst/>
                <a:latin typeface="Times New Roman" panose="02020603050405020304" pitchFamily="18" charset="0"/>
                <a:ea typeface="Aptos" panose="020B0004020202020204" pitchFamily="34" charset="0"/>
              </a:rPr>
              <a:t>Gajewiak</a:t>
            </a:r>
            <a:r>
              <a:rPr lang="en-US" sz="1800" dirty="0">
                <a:effectLst/>
                <a:latin typeface="Times New Roman" panose="02020603050405020304" pitchFamily="18" charset="0"/>
                <a:ea typeface="Aptos" panose="020B0004020202020204" pitchFamily="34" charset="0"/>
              </a:rPr>
              <a:t>, J.; </a:t>
            </a:r>
            <a:r>
              <a:rPr lang="en-US" sz="1800" dirty="0" err="1">
                <a:effectLst/>
                <a:latin typeface="Times New Roman" panose="02020603050405020304" pitchFamily="18" charset="0"/>
                <a:ea typeface="Aptos" panose="020B0004020202020204" pitchFamily="34" charset="0"/>
              </a:rPr>
              <a:t>MacRaild</a:t>
            </a:r>
            <a:r>
              <a:rPr lang="en-US" sz="1800" dirty="0">
                <a:effectLst/>
                <a:latin typeface="Times New Roman" panose="02020603050405020304" pitchFamily="18" charset="0"/>
                <a:ea typeface="Aptos" panose="020B0004020202020204" pitchFamily="34" charset="0"/>
              </a:rPr>
              <a:t>, C. A.; Chou, D. H.-C.; </a:t>
            </a:r>
            <a:r>
              <a:rPr lang="en-US" sz="1800" dirty="0" err="1">
                <a:effectLst/>
                <a:latin typeface="Times New Roman" panose="02020603050405020304" pitchFamily="18" charset="0"/>
                <a:ea typeface="Aptos" panose="020B0004020202020204" pitchFamily="34" charset="0"/>
              </a:rPr>
              <a:t>Disotuar</a:t>
            </a:r>
            <a:r>
              <a:rPr lang="en-US" sz="1800" dirty="0">
                <a:effectLst/>
                <a:latin typeface="Times New Roman" panose="02020603050405020304" pitchFamily="18" charset="0"/>
                <a:ea typeface="Aptos" panose="020B0004020202020204" pitchFamily="34" charset="0"/>
              </a:rPr>
              <a:t>, M. M.; Smith, N. A.; Miller, C.; </a:t>
            </a:r>
            <a:r>
              <a:rPr lang="en-US" sz="1800" dirty="0" err="1">
                <a:effectLst/>
                <a:latin typeface="Times New Roman" panose="02020603050405020304" pitchFamily="18" charset="0"/>
                <a:ea typeface="Aptos" panose="020B0004020202020204" pitchFamily="34" charset="0"/>
              </a:rPr>
              <a:t>Erchegyi</a:t>
            </a:r>
            <a:r>
              <a:rPr lang="en-US" sz="1800" dirty="0">
                <a:effectLst/>
                <a:latin typeface="Times New Roman" panose="02020603050405020304" pitchFamily="18" charset="0"/>
                <a:ea typeface="Aptos" panose="020B0004020202020204" pitchFamily="34" charset="0"/>
              </a:rPr>
              <a:t>, J.; Rivier, J. E.; Olivera, B. M.; Forbes, B. E.; Smith, B. J.; Norton, R. S.; Safavi-</a:t>
            </a:r>
            <a:r>
              <a:rPr lang="en-US" sz="1800" dirty="0" err="1">
                <a:effectLst/>
                <a:latin typeface="Times New Roman" panose="02020603050405020304" pitchFamily="18" charset="0"/>
                <a:ea typeface="Aptos" panose="020B0004020202020204" pitchFamily="34" charset="0"/>
              </a:rPr>
              <a:t>Hemami</a:t>
            </a:r>
            <a:r>
              <a:rPr lang="en-US" sz="1800" dirty="0">
                <a:effectLst/>
                <a:latin typeface="Times New Roman" panose="02020603050405020304" pitchFamily="18" charset="0"/>
                <a:ea typeface="Aptos" panose="020B0004020202020204" pitchFamily="34" charset="0"/>
              </a:rPr>
              <a:t>, H.; Lawrence, M. C. A Minimized Human Insulin-Receptor-Binding Motif Revealed in a Conus </a:t>
            </a:r>
            <a:r>
              <a:rPr lang="en-US" sz="1800" dirty="0" err="1">
                <a:effectLst/>
                <a:latin typeface="Times New Roman" panose="02020603050405020304" pitchFamily="18" charset="0"/>
                <a:ea typeface="Aptos" panose="020B0004020202020204" pitchFamily="34" charset="0"/>
              </a:rPr>
              <a:t>Geographus</a:t>
            </a:r>
            <a:r>
              <a:rPr lang="en-US" sz="1800" dirty="0">
                <a:effectLst/>
                <a:latin typeface="Times New Roman" panose="02020603050405020304" pitchFamily="18" charset="0"/>
                <a:ea typeface="Aptos" panose="020B0004020202020204" pitchFamily="34" charset="0"/>
              </a:rPr>
              <a:t> Venom Insulin. </a:t>
            </a:r>
            <a:r>
              <a:rPr lang="en-US" sz="1800" i="1" dirty="0">
                <a:effectLst/>
                <a:latin typeface="Times New Roman" panose="02020603050405020304" pitchFamily="18" charset="0"/>
                <a:ea typeface="Aptos" panose="020B0004020202020204" pitchFamily="34" charset="0"/>
              </a:rPr>
              <a:t>Nat Struct Mol Biol</a:t>
            </a:r>
            <a:r>
              <a:rPr lang="en-US" sz="1800" dirty="0">
                <a:effectLst/>
                <a:latin typeface="Times New Roman" panose="02020603050405020304" pitchFamily="18" charset="0"/>
                <a:ea typeface="Aptos" panose="020B0004020202020204" pitchFamily="34" charset="0"/>
              </a:rPr>
              <a:t> </a:t>
            </a:r>
            <a:r>
              <a:rPr lang="en-US" sz="1800" b="1" dirty="0">
                <a:effectLst/>
                <a:latin typeface="Times New Roman" panose="02020603050405020304" pitchFamily="18" charset="0"/>
                <a:ea typeface="Aptos" panose="020B0004020202020204" pitchFamily="34" charset="0"/>
              </a:rPr>
              <a:t>2016</a:t>
            </a:r>
            <a:r>
              <a:rPr lang="en-US" sz="1800" dirty="0">
                <a:effectLst/>
                <a:latin typeface="Times New Roman" panose="02020603050405020304" pitchFamily="18" charset="0"/>
                <a:ea typeface="Aptos" panose="020B0004020202020204" pitchFamily="34" charset="0"/>
              </a:rPr>
              <a:t>, </a:t>
            </a:r>
            <a:r>
              <a:rPr lang="en-US" sz="1800" i="1" dirty="0">
                <a:effectLst/>
                <a:latin typeface="Times New Roman" panose="02020603050405020304" pitchFamily="18" charset="0"/>
                <a:ea typeface="Aptos" panose="020B0004020202020204" pitchFamily="34" charset="0"/>
              </a:rPr>
              <a:t>23</a:t>
            </a:r>
            <a:r>
              <a:rPr lang="en-US" sz="1800" dirty="0">
                <a:effectLst/>
                <a:latin typeface="Times New Roman" panose="02020603050405020304" pitchFamily="18" charset="0"/>
                <a:ea typeface="Aptos" panose="020B0004020202020204" pitchFamily="34" charset="0"/>
              </a:rPr>
              <a:t> (10), 916–920. https://</a:t>
            </a:r>
            <a:r>
              <a:rPr lang="en-US" sz="1800" dirty="0" err="1">
                <a:effectLst/>
                <a:latin typeface="Times New Roman" panose="02020603050405020304" pitchFamily="18" charset="0"/>
                <a:ea typeface="Aptos" panose="020B0004020202020204" pitchFamily="34" charset="0"/>
              </a:rPr>
              <a:t>doi.org</a:t>
            </a:r>
            <a:r>
              <a:rPr lang="en-US" sz="1800" dirty="0">
                <a:effectLst/>
                <a:latin typeface="Times New Roman" panose="02020603050405020304" pitchFamily="18" charset="0"/>
                <a:ea typeface="Aptos" panose="020B0004020202020204" pitchFamily="34" charset="0"/>
              </a:rPr>
              <a:t>/10.1038/nsmb.3292.</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buFont typeface="+mj-lt"/>
              <a:buAutoNum type="arabicPeriod" startAt="12"/>
            </a:pPr>
            <a:r>
              <a:rPr lang="en-US" sz="1800" dirty="0" err="1">
                <a:effectLst/>
                <a:latin typeface="Times New Roman" panose="02020603050405020304" pitchFamily="18" charset="0"/>
                <a:ea typeface="Aptos" panose="020B0004020202020204" pitchFamily="34" charset="0"/>
              </a:rPr>
              <a:t>Ahorukomeye</a:t>
            </a:r>
            <a:r>
              <a:rPr lang="en-US" sz="1800" dirty="0">
                <a:effectLst/>
                <a:latin typeface="Times New Roman" panose="02020603050405020304" pitchFamily="18" charset="0"/>
                <a:ea typeface="Aptos" panose="020B0004020202020204" pitchFamily="34" charset="0"/>
              </a:rPr>
              <a:t>, P.; </a:t>
            </a:r>
            <a:r>
              <a:rPr lang="en-US" sz="1800" dirty="0" err="1">
                <a:effectLst/>
                <a:latin typeface="Times New Roman" panose="02020603050405020304" pitchFamily="18" charset="0"/>
                <a:ea typeface="Aptos" panose="020B0004020202020204" pitchFamily="34" charset="0"/>
              </a:rPr>
              <a:t>Disotuar</a:t>
            </a:r>
            <a:r>
              <a:rPr lang="en-US" sz="1800" dirty="0">
                <a:effectLst/>
                <a:latin typeface="Times New Roman" panose="02020603050405020304" pitchFamily="18" charset="0"/>
                <a:ea typeface="Aptos" panose="020B0004020202020204" pitchFamily="34" charset="0"/>
              </a:rPr>
              <a:t>, M. M.; </a:t>
            </a:r>
            <a:r>
              <a:rPr lang="en-US" sz="1800" dirty="0" err="1">
                <a:effectLst/>
                <a:latin typeface="Times New Roman" panose="02020603050405020304" pitchFamily="18" charset="0"/>
                <a:ea typeface="Aptos" panose="020B0004020202020204" pitchFamily="34" charset="0"/>
              </a:rPr>
              <a:t>Gajewiak</a:t>
            </a:r>
            <a:r>
              <a:rPr lang="en-US" sz="1800" dirty="0">
                <a:effectLst/>
                <a:latin typeface="Times New Roman" panose="02020603050405020304" pitchFamily="18" charset="0"/>
                <a:ea typeface="Aptos" panose="020B0004020202020204" pitchFamily="34" charset="0"/>
              </a:rPr>
              <a:t>, J.; </a:t>
            </a:r>
            <a:r>
              <a:rPr lang="en-US" sz="1800" dirty="0" err="1">
                <a:effectLst/>
                <a:latin typeface="Times New Roman" panose="02020603050405020304" pitchFamily="18" charset="0"/>
                <a:ea typeface="Aptos" panose="020B0004020202020204" pitchFamily="34" charset="0"/>
              </a:rPr>
              <a:t>Karanth</a:t>
            </a:r>
            <a:r>
              <a:rPr lang="en-US" sz="1800" dirty="0">
                <a:effectLst/>
                <a:latin typeface="Times New Roman" panose="02020603050405020304" pitchFamily="18" charset="0"/>
                <a:ea typeface="Aptos" panose="020B0004020202020204" pitchFamily="34" charset="0"/>
              </a:rPr>
              <a:t>, S.; Watkins, M.; Robinson, S. D.; </a:t>
            </a:r>
            <a:r>
              <a:rPr lang="en-US" sz="1800" dirty="0" err="1">
                <a:effectLst/>
                <a:latin typeface="Times New Roman" panose="02020603050405020304" pitchFamily="18" charset="0"/>
                <a:ea typeface="Aptos" panose="020B0004020202020204" pitchFamily="34" charset="0"/>
              </a:rPr>
              <a:t>Flórez</a:t>
            </a:r>
            <a:r>
              <a:rPr lang="en-US" sz="1800" dirty="0">
                <a:effectLst/>
                <a:latin typeface="Times New Roman" panose="02020603050405020304" pitchFamily="18" charset="0"/>
                <a:ea typeface="Aptos" panose="020B0004020202020204" pitchFamily="34" charset="0"/>
              </a:rPr>
              <a:t> Salcedo, P.; Smith, N. A.; Smith, B. J.; Schlegel, A.; Forbes, B. E.; Olivera, B.; Hung-Chieh Chou, D.; Safavi-</a:t>
            </a:r>
            <a:r>
              <a:rPr lang="en-US" sz="1800" dirty="0" err="1">
                <a:effectLst/>
                <a:latin typeface="Times New Roman" panose="02020603050405020304" pitchFamily="18" charset="0"/>
                <a:ea typeface="Aptos" panose="020B0004020202020204" pitchFamily="34" charset="0"/>
              </a:rPr>
              <a:t>Hemami</a:t>
            </a:r>
            <a:r>
              <a:rPr lang="en-US" sz="1800" dirty="0">
                <a:effectLst/>
                <a:latin typeface="Times New Roman" panose="02020603050405020304" pitchFamily="18" charset="0"/>
                <a:ea typeface="Aptos" panose="020B0004020202020204" pitchFamily="34" charset="0"/>
              </a:rPr>
              <a:t>, H. Fish-Hunting Cone Snail Venoms Are a Rich Source of Minimized Ligands of the Vertebrate Insulin Receptor. </a:t>
            </a:r>
            <a:r>
              <a:rPr lang="en-US" sz="1800" i="1" dirty="0" err="1">
                <a:effectLst/>
                <a:latin typeface="Times New Roman" panose="02020603050405020304" pitchFamily="18" charset="0"/>
                <a:ea typeface="Aptos" panose="020B0004020202020204" pitchFamily="34" charset="0"/>
              </a:rPr>
              <a:t>eLife</a:t>
            </a:r>
            <a:r>
              <a:rPr lang="en-US" sz="1800" dirty="0">
                <a:effectLst/>
                <a:latin typeface="Times New Roman" panose="02020603050405020304" pitchFamily="18" charset="0"/>
                <a:ea typeface="Aptos" panose="020B0004020202020204" pitchFamily="34" charset="0"/>
              </a:rPr>
              <a:t> </a:t>
            </a:r>
            <a:r>
              <a:rPr lang="en-US" sz="1800" b="1" dirty="0">
                <a:effectLst/>
                <a:latin typeface="Times New Roman" panose="02020603050405020304" pitchFamily="18" charset="0"/>
                <a:ea typeface="Aptos" panose="020B0004020202020204" pitchFamily="34" charset="0"/>
              </a:rPr>
              <a:t>2019</a:t>
            </a:r>
            <a:r>
              <a:rPr lang="en-US" sz="1800" dirty="0">
                <a:effectLst/>
                <a:latin typeface="Times New Roman" panose="02020603050405020304" pitchFamily="18" charset="0"/>
                <a:ea typeface="Aptos" panose="020B0004020202020204" pitchFamily="34" charset="0"/>
              </a:rPr>
              <a:t>, </a:t>
            </a:r>
            <a:r>
              <a:rPr lang="en-US" sz="1800" i="1" dirty="0">
                <a:effectLst/>
                <a:latin typeface="Times New Roman" panose="02020603050405020304" pitchFamily="18" charset="0"/>
                <a:ea typeface="Aptos" panose="020B0004020202020204" pitchFamily="34" charset="0"/>
              </a:rPr>
              <a:t>8</a:t>
            </a:r>
            <a:r>
              <a:rPr lang="en-US" sz="1800" dirty="0">
                <a:effectLst/>
                <a:latin typeface="Times New Roman" panose="02020603050405020304" pitchFamily="18" charset="0"/>
                <a:ea typeface="Aptos" panose="020B0004020202020204" pitchFamily="34" charset="0"/>
              </a:rPr>
              <a:t>, e41574. https://</a:t>
            </a:r>
            <a:r>
              <a:rPr lang="en-US" sz="1800" dirty="0" err="1">
                <a:effectLst/>
                <a:latin typeface="Times New Roman" panose="02020603050405020304" pitchFamily="18" charset="0"/>
                <a:ea typeface="Aptos" panose="020B0004020202020204" pitchFamily="34" charset="0"/>
              </a:rPr>
              <a:t>doi.org</a:t>
            </a:r>
            <a:r>
              <a:rPr lang="en-US" sz="1800" dirty="0">
                <a:effectLst/>
                <a:latin typeface="Times New Roman" panose="02020603050405020304" pitchFamily="18" charset="0"/>
                <a:ea typeface="Aptos" panose="020B0004020202020204" pitchFamily="34" charset="0"/>
              </a:rPr>
              <a:t>/10.7554/eLife.41574.</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buFont typeface="+mj-lt"/>
              <a:buAutoNum type="arabicPeriod" startAt="12"/>
            </a:pPr>
            <a:r>
              <a:rPr lang="en-US" sz="1800" dirty="0">
                <a:effectLst/>
                <a:latin typeface="Times New Roman" panose="02020603050405020304" pitchFamily="18" charset="0"/>
                <a:ea typeface="Aptos" panose="020B0004020202020204" pitchFamily="34" charset="0"/>
              </a:rPr>
              <a:t>Kristensen, C.; Kjeldsen, T.; Wiberg, F. C.; </a:t>
            </a:r>
            <a:r>
              <a:rPr lang="en-US" sz="1800" dirty="0" err="1">
                <a:effectLst/>
                <a:latin typeface="Times New Roman" panose="02020603050405020304" pitchFamily="18" charset="0"/>
                <a:ea typeface="Aptos" panose="020B0004020202020204" pitchFamily="34" charset="0"/>
              </a:rPr>
              <a:t>Schäffer</a:t>
            </a:r>
            <a:r>
              <a:rPr lang="en-US" sz="1800" dirty="0">
                <a:effectLst/>
                <a:latin typeface="Times New Roman" panose="02020603050405020304" pitchFamily="18" charset="0"/>
                <a:ea typeface="Aptos" panose="020B0004020202020204" pitchFamily="34" charset="0"/>
              </a:rPr>
              <a:t>, L.; Hach, M.; </a:t>
            </a:r>
            <a:r>
              <a:rPr lang="en-US" sz="1800" dirty="0" err="1">
                <a:effectLst/>
                <a:latin typeface="Times New Roman" panose="02020603050405020304" pitchFamily="18" charset="0"/>
                <a:ea typeface="Aptos" panose="020B0004020202020204" pitchFamily="34" charset="0"/>
              </a:rPr>
              <a:t>Havelund</a:t>
            </a:r>
            <a:r>
              <a:rPr lang="en-US" sz="1800" dirty="0">
                <a:effectLst/>
                <a:latin typeface="Times New Roman" panose="02020603050405020304" pitchFamily="18" charset="0"/>
                <a:ea typeface="Aptos" panose="020B0004020202020204" pitchFamily="34" charset="0"/>
              </a:rPr>
              <a:t>, S.; Bass, J.; Steiner, D. F.; Andersen, A. S. Alanine Scanning Mutagenesis of Insulin. </a:t>
            </a:r>
            <a:r>
              <a:rPr lang="en-US" sz="1800" i="1" dirty="0">
                <a:effectLst/>
                <a:latin typeface="Times New Roman" panose="02020603050405020304" pitchFamily="18" charset="0"/>
                <a:ea typeface="Aptos" panose="020B0004020202020204" pitchFamily="34" charset="0"/>
              </a:rPr>
              <a:t>Journal of Biological Chemistry</a:t>
            </a:r>
            <a:r>
              <a:rPr lang="en-US" sz="1800" dirty="0">
                <a:effectLst/>
                <a:latin typeface="Times New Roman" panose="02020603050405020304" pitchFamily="18" charset="0"/>
                <a:ea typeface="Aptos" panose="020B0004020202020204" pitchFamily="34" charset="0"/>
              </a:rPr>
              <a:t> </a:t>
            </a:r>
            <a:r>
              <a:rPr lang="en-US" sz="1800" b="1" dirty="0">
                <a:effectLst/>
                <a:latin typeface="Times New Roman" panose="02020603050405020304" pitchFamily="18" charset="0"/>
                <a:ea typeface="Aptos" panose="020B0004020202020204" pitchFamily="34" charset="0"/>
              </a:rPr>
              <a:t>1997</a:t>
            </a:r>
            <a:r>
              <a:rPr lang="en-US" sz="1800" dirty="0">
                <a:effectLst/>
                <a:latin typeface="Times New Roman" panose="02020603050405020304" pitchFamily="18" charset="0"/>
                <a:ea typeface="Aptos" panose="020B0004020202020204" pitchFamily="34" charset="0"/>
              </a:rPr>
              <a:t>, </a:t>
            </a:r>
            <a:r>
              <a:rPr lang="en-US" sz="1800" i="1" dirty="0">
                <a:effectLst/>
                <a:latin typeface="Times New Roman" panose="02020603050405020304" pitchFamily="18" charset="0"/>
                <a:ea typeface="Aptos" panose="020B0004020202020204" pitchFamily="34" charset="0"/>
              </a:rPr>
              <a:t>272</a:t>
            </a:r>
            <a:r>
              <a:rPr lang="en-US" sz="1800" dirty="0">
                <a:effectLst/>
                <a:latin typeface="Times New Roman" panose="02020603050405020304" pitchFamily="18" charset="0"/>
                <a:ea typeface="Aptos" panose="020B0004020202020204" pitchFamily="34" charset="0"/>
              </a:rPr>
              <a:t> (20), 12978–12983. https://</a:t>
            </a:r>
            <a:r>
              <a:rPr lang="en-US" sz="1800" dirty="0" err="1">
                <a:effectLst/>
                <a:latin typeface="Times New Roman" panose="02020603050405020304" pitchFamily="18" charset="0"/>
                <a:ea typeface="Aptos" panose="020B0004020202020204" pitchFamily="34" charset="0"/>
              </a:rPr>
              <a:t>doi.org</a:t>
            </a:r>
            <a:r>
              <a:rPr lang="en-US" sz="1800" dirty="0">
                <a:effectLst/>
                <a:latin typeface="Times New Roman" panose="02020603050405020304" pitchFamily="18" charset="0"/>
                <a:ea typeface="Aptos" panose="020B0004020202020204" pitchFamily="34" charset="0"/>
              </a:rPr>
              <a:t>/10.1074/jbc.272.20.12978.</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buFont typeface="+mj-lt"/>
              <a:buAutoNum type="arabicPeriod" startAt="12"/>
            </a:pPr>
            <a:r>
              <a:rPr lang="en-US" sz="1800" dirty="0">
                <a:effectLst/>
                <a:latin typeface="Times New Roman" panose="02020603050405020304" pitchFamily="18" charset="0"/>
                <a:ea typeface="Aptos" panose="020B0004020202020204" pitchFamily="34" charset="0"/>
              </a:rPr>
              <a:t>Krishna Deepak, R. N. V.; </a:t>
            </a:r>
            <a:r>
              <a:rPr lang="en-US" sz="1800" dirty="0" err="1">
                <a:effectLst/>
                <a:latin typeface="Times New Roman" panose="02020603050405020304" pitchFamily="18" charset="0"/>
                <a:ea typeface="Aptos" panose="020B0004020202020204" pitchFamily="34" charset="0"/>
              </a:rPr>
              <a:t>Sankararamakrishnan</a:t>
            </a:r>
            <a:r>
              <a:rPr lang="en-US" sz="1800" dirty="0">
                <a:effectLst/>
                <a:latin typeface="Times New Roman" panose="02020603050405020304" pitchFamily="18" charset="0"/>
                <a:ea typeface="Aptos" panose="020B0004020202020204" pitchFamily="34" charset="0"/>
              </a:rPr>
              <a:t>, R. N-H···N Hydrogen Bonds Involving Histidine Imidazole Nitrogen Atoms: A New Structural Role for Histidine Residues in Proteins. </a:t>
            </a:r>
            <a:r>
              <a:rPr lang="en-US" sz="1800" i="1" dirty="0">
                <a:effectLst/>
                <a:latin typeface="Times New Roman" panose="02020603050405020304" pitchFamily="18" charset="0"/>
                <a:ea typeface="Aptos" panose="020B0004020202020204" pitchFamily="34" charset="0"/>
              </a:rPr>
              <a:t>Biochemistry</a:t>
            </a:r>
            <a:r>
              <a:rPr lang="en-US" sz="1800" dirty="0">
                <a:effectLst/>
                <a:latin typeface="Times New Roman" panose="02020603050405020304" pitchFamily="18" charset="0"/>
                <a:ea typeface="Aptos" panose="020B0004020202020204" pitchFamily="34" charset="0"/>
              </a:rPr>
              <a:t> </a:t>
            </a:r>
            <a:r>
              <a:rPr lang="en-US" sz="1800" b="1" dirty="0">
                <a:effectLst/>
                <a:latin typeface="Times New Roman" panose="02020603050405020304" pitchFamily="18" charset="0"/>
                <a:ea typeface="Aptos" panose="020B0004020202020204" pitchFamily="34" charset="0"/>
              </a:rPr>
              <a:t>2016</a:t>
            </a:r>
            <a:r>
              <a:rPr lang="en-US" sz="1800" dirty="0">
                <a:effectLst/>
                <a:latin typeface="Times New Roman" panose="02020603050405020304" pitchFamily="18" charset="0"/>
                <a:ea typeface="Aptos" panose="020B0004020202020204" pitchFamily="34" charset="0"/>
              </a:rPr>
              <a:t>, </a:t>
            </a:r>
            <a:r>
              <a:rPr lang="en-US" sz="1800" i="1" dirty="0">
                <a:effectLst/>
                <a:latin typeface="Times New Roman" panose="02020603050405020304" pitchFamily="18" charset="0"/>
                <a:ea typeface="Aptos" panose="020B0004020202020204" pitchFamily="34" charset="0"/>
              </a:rPr>
              <a:t>55</a:t>
            </a:r>
            <a:r>
              <a:rPr lang="en-US" sz="1800" dirty="0">
                <a:effectLst/>
                <a:latin typeface="Times New Roman" panose="02020603050405020304" pitchFamily="18" charset="0"/>
                <a:ea typeface="Aptos" panose="020B0004020202020204" pitchFamily="34" charset="0"/>
              </a:rPr>
              <a:t> (27), 3774–3783. https://</a:t>
            </a:r>
            <a:r>
              <a:rPr lang="en-US" sz="1800" dirty="0" err="1">
                <a:effectLst/>
                <a:latin typeface="Times New Roman" panose="02020603050405020304" pitchFamily="18" charset="0"/>
                <a:ea typeface="Aptos" panose="020B0004020202020204" pitchFamily="34" charset="0"/>
              </a:rPr>
              <a:t>doi.org</a:t>
            </a:r>
            <a:r>
              <a:rPr lang="en-US" sz="1800" dirty="0">
                <a:effectLst/>
                <a:latin typeface="Times New Roman" panose="02020603050405020304" pitchFamily="18" charset="0"/>
                <a:ea typeface="Aptos" panose="020B0004020202020204" pitchFamily="34" charset="0"/>
              </a:rPr>
              <a:t>/10.1021/acs.biochem.6b00253.</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buFont typeface="+mj-lt"/>
              <a:buAutoNum type="arabicPeriod" startAt="12"/>
            </a:pPr>
            <a:r>
              <a:rPr lang="en-US" sz="1800" dirty="0">
                <a:effectLst/>
                <a:latin typeface="Times New Roman" panose="02020603050405020304" pitchFamily="18" charset="0"/>
                <a:ea typeface="Aptos" panose="020B0004020202020204" pitchFamily="34" charset="0"/>
              </a:rPr>
              <a:t>Hua, Q. X.; </a:t>
            </a:r>
            <a:r>
              <a:rPr lang="en-US" sz="1800" dirty="0" err="1">
                <a:effectLst/>
                <a:latin typeface="Times New Roman" panose="02020603050405020304" pitchFamily="18" charset="0"/>
                <a:ea typeface="Aptos" panose="020B0004020202020204" pitchFamily="34" charset="0"/>
              </a:rPr>
              <a:t>Shoelson</a:t>
            </a:r>
            <a:r>
              <a:rPr lang="en-US" sz="1800" dirty="0">
                <a:effectLst/>
                <a:latin typeface="Times New Roman" panose="02020603050405020304" pitchFamily="18" charset="0"/>
                <a:ea typeface="Aptos" panose="020B0004020202020204" pitchFamily="34" charset="0"/>
              </a:rPr>
              <a:t>, S. E.; Inouye, K.; Weiss, M. A. Design of an Active Ultra-Stable Single-Chain Insulin Analog: Synthesis, Structure, and Therapeutic Implications. </a:t>
            </a:r>
            <a:r>
              <a:rPr lang="en-US" sz="1800" i="1" dirty="0">
                <a:effectLst/>
                <a:latin typeface="Times New Roman" panose="02020603050405020304" pitchFamily="18" charset="0"/>
                <a:ea typeface="Aptos" panose="020B0004020202020204" pitchFamily="34" charset="0"/>
              </a:rPr>
              <a:t>J. Biol. Chem.</a:t>
            </a:r>
            <a:r>
              <a:rPr lang="en-US" sz="1800" dirty="0">
                <a:effectLst/>
                <a:latin typeface="Times New Roman" panose="02020603050405020304" pitchFamily="18" charset="0"/>
                <a:ea typeface="Aptos" panose="020B0004020202020204" pitchFamily="34" charset="0"/>
              </a:rPr>
              <a:t> </a:t>
            </a:r>
            <a:r>
              <a:rPr lang="en-US" sz="1800" b="1" dirty="0">
                <a:effectLst/>
                <a:latin typeface="Times New Roman" panose="02020603050405020304" pitchFamily="18" charset="0"/>
                <a:ea typeface="Aptos" panose="020B0004020202020204" pitchFamily="34" charset="0"/>
              </a:rPr>
              <a:t>2008</a:t>
            </a:r>
            <a:r>
              <a:rPr lang="en-US" sz="1800" dirty="0">
                <a:effectLst/>
                <a:latin typeface="Times New Roman" panose="02020603050405020304" pitchFamily="18" charset="0"/>
                <a:ea typeface="Aptos" panose="020B0004020202020204" pitchFamily="34" charset="0"/>
              </a:rPr>
              <a:t>, </a:t>
            </a:r>
            <a:r>
              <a:rPr lang="en-US" sz="1800" i="1" dirty="0">
                <a:effectLst/>
                <a:latin typeface="Times New Roman" panose="02020603050405020304" pitchFamily="18" charset="0"/>
                <a:ea typeface="Aptos" panose="020B0004020202020204" pitchFamily="34" charset="0"/>
              </a:rPr>
              <a:t>283</a:t>
            </a:r>
            <a:r>
              <a:rPr lang="en-US" sz="1800" dirty="0">
                <a:effectLst/>
                <a:latin typeface="Times New Roman" panose="02020603050405020304" pitchFamily="18" charset="0"/>
                <a:ea typeface="Aptos" panose="020B0004020202020204" pitchFamily="34" charset="0"/>
              </a:rPr>
              <a:t> (21), 14703–14716. </a:t>
            </a:r>
            <a:r>
              <a:rPr lang="en-US" sz="1800" u="sng" dirty="0">
                <a:solidFill>
                  <a:srgbClr val="467886"/>
                </a:solidFill>
                <a:effectLst/>
                <a:latin typeface="Times New Roman" panose="02020603050405020304" pitchFamily="18" charset="0"/>
                <a:ea typeface="Aptos" panose="020B0004020202020204" pitchFamily="34" charset="0"/>
                <a:hlinkClick r:id="rId2"/>
              </a:rPr>
              <a:t>https://doi.org/10.1074/jbc.M800865200</a:t>
            </a:r>
            <a:r>
              <a:rPr lang="en-US" sz="1800" dirty="0">
                <a:effectLst/>
                <a:latin typeface="Times New Roman" panose="02020603050405020304" pitchFamily="18" charset="0"/>
                <a:ea typeface="Aptos" panose="020B0004020202020204" pitchFamily="34" charset="0"/>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buFont typeface="+mj-lt"/>
              <a:buAutoNum type="arabicPeriod" startAt="12"/>
            </a:pPr>
            <a:r>
              <a:rPr lang="en-US" sz="1800" dirty="0">
                <a:effectLst/>
                <a:latin typeface="Times New Roman" panose="02020603050405020304" pitchFamily="18" charset="0"/>
                <a:ea typeface="Times New Roman" panose="02020603050405020304" pitchFamily="18" charset="0"/>
              </a:rPr>
              <a:t>Mao, R., Chen, Y., Chi, Z., &amp; Wang, Y. (2019). Insulin and its single-chain analogue. </a:t>
            </a:r>
            <a:r>
              <a:rPr lang="en-US" sz="1800" i="1" dirty="0">
                <a:effectLst/>
                <a:latin typeface="Times New Roman" panose="02020603050405020304" pitchFamily="18" charset="0"/>
                <a:ea typeface="Times New Roman" panose="02020603050405020304" pitchFamily="18" charset="0"/>
              </a:rPr>
              <a:t>Applied Microbiology and Biotechnology</a:t>
            </a:r>
            <a:r>
              <a:rPr lang="en-US" sz="1800" dirty="0">
                <a:effectLst/>
                <a:latin typeface="Times New Roman" panose="02020603050405020304" pitchFamily="18" charset="0"/>
                <a:ea typeface="Times New Roman" panose="02020603050405020304" pitchFamily="18" charset="0"/>
              </a:rPr>
              <a:t>, 103(21-22), 8737–8751.</a:t>
            </a:r>
          </a:p>
          <a:p>
            <a:pPr marL="342900" marR="0" lvl="0" indent="-342900" algn="just">
              <a:lnSpc>
                <a:spcPct val="115000"/>
              </a:lnSpc>
              <a:buFont typeface="+mj-lt"/>
              <a:buAutoNum type="arabicPeriod" startAt="12"/>
            </a:pPr>
            <a:r>
              <a:rPr lang="en-US" sz="1800" dirty="0">
                <a:effectLst/>
                <a:latin typeface="Times New Roman" panose="02020603050405020304" pitchFamily="18" charset="0"/>
                <a:ea typeface="Times New Roman" panose="02020603050405020304" pitchFamily="18" charset="0"/>
              </a:rPr>
              <a:t>Weiss, M. A. (2022). New Horizons: Next-Generation Insulin Analogues: Structural Principles and Clinical Opportunities. </a:t>
            </a:r>
            <a:r>
              <a:rPr lang="en-US" sz="1800" i="1" dirty="0">
                <a:effectLst/>
                <a:latin typeface="Times New Roman" panose="02020603050405020304" pitchFamily="18" charset="0"/>
                <a:ea typeface="Times New Roman" panose="02020603050405020304" pitchFamily="18" charset="0"/>
              </a:rPr>
              <a:t>The Journal of Clinical Endocrinology &amp; Metabolism</a:t>
            </a:r>
            <a:r>
              <a:rPr lang="en-US" sz="1800" dirty="0">
                <a:effectLst/>
                <a:latin typeface="Times New Roman" panose="02020603050405020304" pitchFamily="18" charset="0"/>
                <a:ea typeface="Times New Roman" panose="02020603050405020304" pitchFamily="18" charset="0"/>
              </a:rPr>
              <a:t>, 107(4), 909–924</a:t>
            </a:r>
          </a:p>
          <a:p>
            <a:pPr marL="342900" marR="0" lvl="0" indent="-342900" algn="just">
              <a:lnSpc>
                <a:spcPct val="115000"/>
              </a:lnSpc>
              <a:buFont typeface="+mj-lt"/>
              <a:buAutoNum type="arabicPeriod" startAt="12"/>
            </a:pPr>
            <a:r>
              <a:rPr lang="en-US" sz="1800" dirty="0">
                <a:effectLst/>
                <a:latin typeface="Times New Roman" panose="02020603050405020304" pitchFamily="18" charset="0"/>
                <a:ea typeface="Times New Roman" panose="02020603050405020304" pitchFamily="18" charset="0"/>
              </a:rPr>
              <a:t> What is SPR? How does SPR work? https://</a:t>
            </a:r>
            <a:r>
              <a:rPr lang="en-US" sz="1800" dirty="0" err="1">
                <a:effectLst/>
                <a:latin typeface="Times New Roman" panose="02020603050405020304" pitchFamily="18" charset="0"/>
                <a:ea typeface="Times New Roman" panose="02020603050405020304" pitchFamily="18" charset="0"/>
              </a:rPr>
              <a:t>smacgigworld.com</a:t>
            </a:r>
            <a:r>
              <a:rPr lang="en-US" sz="1800" dirty="0">
                <a:effectLst/>
                <a:latin typeface="Times New Roman" panose="02020603050405020304" pitchFamily="18" charset="0"/>
                <a:ea typeface="Times New Roman" panose="02020603050405020304" pitchFamily="18" charset="0"/>
              </a:rPr>
              <a:t>/blog/surface-plasmon-</a:t>
            </a:r>
            <a:r>
              <a:rPr lang="en-US" sz="1800" dirty="0" err="1">
                <a:effectLst/>
                <a:latin typeface="Times New Roman" panose="02020603050405020304" pitchFamily="18" charset="0"/>
                <a:ea typeface="Times New Roman" panose="02020603050405020304" pitchFamily="18" charset="0"/>
              </a:rPr>
              <a:t>resonance.php</a:t>
            </a:r>
            <a:r>
              <a:rPr lang="en-US" sz="1800" dirty="0">
                <a:effectLst/>
                <a:latin typeface="Times New Roman" panose="02020603050405020304" pitchFamily="18" charset="0"/>
                <a:ea typeface="Times New Roman" panose="02020603050405020304" pitchFamily="18" charset="0"/>
              </a:rPr>
              <a:t> (accessed 2024-11-30).</a:t>
            </a:r>
          </a:p>
          <a:p>
            <a:pPr marL="342900" marR="0" lvl="0" indent="-342900" algn="just">
              <a:lnSpc>
                <a:spcPct val="115000"/>
              </a:lnSpc>
              <a:buFont typeface="+mj-lt"/>
              <a:buAutoNum type="arabicPeriod" startAt="12"/>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Goyon</a:t>
            </a:r>
            <a:r>
              <a:rPr lang="en-US" sz="1800" dirty="0">
                <a:effectLst/>
                <a:latin typeface="Times New Roman" panose="02020603050405020304" pitchFamily="18" charset="0"/>
                <a:ea typeface="Times New Roman" panose="02020603050405020304" pitchFamily="18" charset="0"/>
              </a:rPr>
              <a:t>, A.; Beck, A.; Colas, O.; Sandra, K.; </a:t>
            </a:r>
            <a:r>
              <a:rPr lang="en-US" sz="1800" dirty="0" err="1">
                <a:effectLst/>
                <a:latin typeface="Times New Roman" panose="02020603050405020304" pitchFamily="18" charset="0"/>
                <a:ea typeface="Times New Roman" panose="02020603050405020304" pitchFamily="18" charset="0"/>
              </a:rPr>
              <a:t>Guillarme</a:t>
            </a:r>
            <a:r>
              <a:rPr lang="en-US" sz="1800" dirty="0">
                <a:effectLst/>
                <a:latin typeface="Times New Roman" panose="02020603050405020304" pitchFamily="18" charset="0"/>
                <a:ea typeface="Times New Roman" panose="02020603050405020304" pitchFamily="18" charset="0"/>
              </a:rPr>
              <a:t>, D.; Fekete, S. Evaluation of Size Exclusion Chromatography Columns Packed with Sub-3 </a:t>
            </a:r>
            <a:r>
              <a:rPr lang="el-GR" sz="1800" dirty="0">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m Particles for the Analysis of Biopharmaceutical Proteins. Journal of Chromatography A 2017, 1498, 80–89. https://</a:t>
            </a:r>
            <a:r>
              <a:rPr lang="en-US" sz="1800" dirty="0" err="1">
                <a:effectLst/>
                <a:latin typeface="Times New Roman" panose="02020603050405020304" pitchFamily="18" charset="0"/>
                <a:ea typeface="Times New Roman" panose="02020603050405020304" pitchFamily="18" charset="0"/>
              </a:rPr>
              <a:t>doi.org</a:t>
            </a:r>
            <a:r>
              <a:rPr lang="en-US" sz="1800" dirty="0">
                <a:effectLst/>
                <a:latin typeface="Times New Roman" panose="02020603050405020304" pitchFamily="18" charset="0"/>
                <a:ea typeface="Times New Roman" panose="02020603050405020304" pitchFamily="18" charset="0"/>
              </a:rPr>
              <a:t>/10.1016/j.chroma.2016.11.056.</a:t>
            </a:r>
          </a:p>
          <a:p>
            <a:pPr marL="0" marR="0" lvl="0" indent="0" algn="just">
              <a:lnSpc>
                <a:spcPct val="115000"/>
              </a:lnSpc>
              <a:buNone/>
            </a:pPr>
            <a:endParaRPr lang="en-US" sz="1800" dirty="0">
              <a:effectLst/>
              <a:latin typeface="Times New Roman" panose="02020603050405020304" pitchFamily="18" charset="0"/>
              <a:ea typeface="Times New Roman" panose="02020603050405020304" pitchFamily="18" charset="0"/>
            </a:endParaRPr>
          </a:p>
          <a:p>
            <a:pPr marL="0" marR="0" lvl="0" indent="0" algn="just">
              <a:lnSpc>
                <a:spcPct val="115000"/>
              </a:lnSpc>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99366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8138-812B-1E13-AE56-FC0CB92AEA3E}"/>
              </a:ext>
            </a:extLst>
          </p:cNvPr>
          <p:cNvSpPr>
            <a:spLocks noGrp="1"/>
          </p:cNvSpPr>
          <p:nvPr>
            <p:ph type="title"/>
          </p:nvPr>
        </p:nvSpPr>
        <p:spPr/>
        <p:txBody>
          <a:bodyPr/>
          <a:lstStyle/>
          <a:p>
            <a:r>
              <a:rPr lang="en-US" dirty="0"/>
              <a:t>Origin and Name</a:t>
            </a:r>
          </a:p>
        </p:txBody>
      </p:sp>
      <p:sp>
        <p:nvSpPr>
          <p:cNvPr id="3" name="Content Placeholder 2">
            <a:extLst>
              <a:ext uri="{FF2B5EF4-FFF2-40B4-BE49-F238E27FC236}">
                <a16:creationId xmlns:a16="http://schemas.microsoft.com/office/drawing/2014/main" id="{527F4C30-8841-3DD3-4C18-86AC56A34C90}"/>
              </a:ext>
            </a:extLst>
          </p:cNvPr>
          <p:cNvSpPr>
            <a:spLocks noGrp="1"/>
          </p:cNvSpPr>
          <p:nvPr>
            <p:ph idx="1"/>
          </p:nvPr>
        </p:nvSpPr>
        <p:spPr>
          <a:xfrm>
            <a:off x="748749" y="1331259"/>
            <a:ext cx="8946541" cy="4195481"/>
          </a:xfrm>
        </p:spPr>
        <p:txBody>
          <a:bodyPr>
            <a:normAutofit/>
          </a:bodyPr>
          <a:lstStyle/>
          <a:p>
            <a:r>
              <a:rPr lang="en-US" dirty="0"/>
              <a:t>Origin: Homo sapiens</a:t>
            </a:r>
          </a:p>
          <a:p>
            <a:pPr lvl="1"/>
            <a:r>
              <a:rPr lang="en-US" dirty="0"/>
              <a:t>Insulin (WT, PDB 1ZNJ)</a:t>
            </a:r>
          </a:p>
          <a:p>
            <a:pPr lvl="1"/>
            <a:r>
              <a:rPr lang="en-US" dirty="0"/>
              <a:t>Homo-hexamers: trimer of dimers</a:t>
            </a:r>
          </a:p>
          <a:p>
            <a:endParaRPr lang="en-US" dirty="0"/>
          </a:p>
          <a:p>
            <a:endParaRPr lang="en-US" dirty="0"/>
          </a:p>
          <a:p>
            <a:r>
              <a:rPr lang="en-US" dirty="0"/>
              <a:t>SCI Origin: Artificial</a:t>
            </a:r>
          </a:p>
          <a:p>
            <a:pPr lvl="1"/>
            <a:r>
              <a:rPr lang="en-US" dirty="0"/>
              <a:t>An ultra-stable single-chain insulin analog resists thermal inactivation and exhibits biological signaling duration equivalent to the native protein (modified/synthetic, PDB 5WDM, SCI-57)</a:t>
            </a:r>
          </a:p>
          <a:p>
            <a:pPr lvl="1"/>
            <a:r>
              <a:rPr lang="en-US" dirty="0"/>
              <a:t>Recombinant expression through </a:t>
            </a:r>
            <a:r>
              <a:rPr lang="en-US" dirty="0" err="1"/>
              <a:t>p.pastoris</a:t>
            </a:r>
            <a:r>
              <a:rPr lang="en-US" dirty="0"/>
              <a:t>, individual chains are chemically ligated together. </a:t>
            </a:r>
          </a:p>
          <a:p>
            <a:pPr marL="457200" lvl="1"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61616904"/>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135F-1B5D-19EB-B920-2C30EAF8A786}"/>
              </a:ext>
            </a:extLst>
          </p:cNvPr>
          <p:cNvSpPr>
            <a:spLocks noGrp="1"/>
          </p:cNvSpPr>
          <p:nvPr>
            <p:ph type="title"/>
          </p:nvPr>
        </p:nvSpPr>
        <p:spPr>
          <a:xfrm>
            <a:off x="646112" y="432320"/>
            <a:ext cx="5760748" cy="799322"/>
          </a:xfrm>
        </p:spPr>
        <p:txBody>
          <a:bodyPr vert="horz" lIns="91440" tIns="45720" rIns="91440" bIns="45720" rtlCol="0">
            <a:normAutofit/>
          </a:bodyPr>
          <a:lstStyle/>
          <a:p>
            <a:r>
              <a:rPr lang="en-US" b="0" i="0" kern="1200" dirty="0">
                <a:latin typeface="+mj-lt"/>
                <a:ea typeface="+mj-ea"/>
                <a:cs typeface="+mj-cs"/>
              </a:rPr>
              <a:t>Structural Information</a:t>
            </a:r>
          </a:p>
        </p:txBody>
      </p:sp>
      <p:sp>
        <p:nvSpPr>
          <p:cNvPr id="70" name="Freeform: Shape 69">
            <a:extLst>
              <a:ext uri="{FF2B5EF4-FFF2-40B4-BE49-F238E27FC236}">
                <a16:creationId xmlns:a16="http://schemas.microsoft.com/office/drawing/2014/main" id="{B52D69C2-6C47-427C-AE60-582FE30B2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en-US"/>
          </a:p>
        </p:txBody>
      </p:sp>
      <p:sp>
        <p:nvSpPr>
          <p:cNvPr id="72" name="Freeform 7">
            <a:extLst>
              <a:ext uri="{FF2B5EF4-FFF2-40B4-BE49-F238E27FC236}">
                <a16:creationId xmlns:a16="http://schemas.microsoft.com/office/drawing/2014/main" id="{E849FE61-12C4-4A06-A722-B545DE0C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74" name="Rectangle 73">
            <a:extLst>
              <a:ext uri="{FF2B5EF4-FFF2-40B4-BE49-F238E27FC236}">
                <a16:creationId xmlns:a16="http://schemas.microsoft.com/office/drawing/2014/main" id="{7FB12D8C-572F-4417-9FE1-D691A132F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Content Placeholder 28">
            <a:extLst>
              <a:ext uri="{FF2B5EF4-FFF2-40B4-BE49-F238E27FC236}">
                <a16:creationId xmlns:a16="http://schemas.microsoft.com/office/drawing/2014/main" id="{2C7F65D1-0DC9-213A-7BCD-B4B1A062E988}"/>
              </a:ext>
            </a:extLst>
          </p:cNvPr>
          <p:cNvSpPr>
            <a:spLocks noGrp="1"/>
          </p:cNvSpPr>
          <p:nvPr>
            <p:ph idx="1"/>
          </p:nvPr>
        </p:nvSpPr>
        <p:spPr>
          <a:xfrm>
            <a:off x="590349" y="1482817"/>
            <a:ext cx="5816511" cy="5197901"/>
          </a:xfrm>
        </p:spPr>
        <p:txBody>
          <a:bodyPr>
            <a:normAutofit/>
          </a:bodyPr>
          <a:lstStyle/>
          <a:p>
            <a:r>
              <a:rPr lang="en-US" sz="1600" dirty="0"/>
              <a:t>Dimerization/Assembly</a:t>
            </a:r>
          </a:p>
          <a:p>
            <a:pPr lvl="1"/>
            <a:r>
              <a:rPr lang="en-US" sz="1600" dirty="0"/>
              <a:t>HisB10 and GluB13 promote electrostatic interactions between monomers before assembly </a:t>
            </a:r>
          </a:p>
          <a:p>
            <a:pPr lvl="1"/>
            <a:r>
              <a:rPr lang="en-US" sz="1600" dirty="0"/>
              <a:t>HisB10 conserved to prevent mitogenicity</a:t>
            </a:r>
          </a:p>
          <a:p>
            <a:pPr lvl="1"/>
            <a:r>
              <a:rPr lang="en-US" sz="1600" dirty="0"/>
              <a:t>Assembly facilitated by B chain residues interacting</a:t>
            </a:r>
          </a:p>
          <a:p>
            <a:r>
              <a:rPr lang="en-US" sz="1600" dirty="0"/>
              <a:t>Domains – B and A chain ligated with 6 amino acids</a:t>
            </a:r>
          </a:p>
          <a:p>
            <a:pPr lvl="1"/>
            <a:r>
              <a:rPr lang="en-US" sz="1400" dirty="0"/>
              <a:t>EEGPRR</a:t>
            </a:r>
          </a:p>
          <a:p>
            <a:r>
              <a:rPr lang="en-US" sz="1600" dirty="0"/>
              <a:t>Binding Residues</a:t>
            </a:r>
          </a:p>
          <a:p>
            <a:pPr lvl="1"/>
            <a:r>
              <a:rPr lang="en-US" sz="1600" dirty="0"/>
              <a:t>Initiated by 3 B chain residues and C linkers</a:t>
            </a:r>
          </a:p>
          <a:p>
            <a:pPr lvl="1"/>
            <a:r>
              <a:rPr lang="en-US" sz="1600" dirty="0"/>
              <a:t>Hydrophobic interactions with receptor molecules</a:t>
            </a:r>
          </a:p>
          <a:p>
            <a:pPr lvl="1"/>
            <a:r>
              <a:rPr lang="en-US" sz="1600" dirty="0"/>
              <a:t>Delocalized electron interactions.</a:t>
            </a:r>
          </a:p>
        </p:txBody>
      </p:sp>
      <p:pic>
        <p:nvPicPr>
          <p:cNvPr id="5" name="Picture 4" descr="A close up of a structure&#10;&#10;Description automatically generated with medium confidence">
            <a:extLst>
              <a:ext uri="{FF2B5EF4-FFF2-40B4-BE49-F238E27FC236}">
                <a16:creationId xmlns:a16="http://schemas.microsoft.com/office/drawing/2014/main" id="{CE092260-8D26-F5F3-9844-F82DE050850E}"/>
              </a:ext>
            </a:extLst>
          </p:cNvPr>
          <p:cNvPicPr>
            <a:picLocks noChangeAspect="1"/>
          </p:cNvPicPr>
          <p:nvPr/>
        </p:nvPicPr>
        <p:blipFill>
          <a:blip r:embed="rId4"/>
          <a:srcRect l="18492" r="17392"/>
          <a:stretch/>
        </p:blipFill>
        <p:spPr>
          <a:xfrm>
            <a:off x="7471032" y="1482817"/>
            <a:ext cx="4161496" cy="3892365"/>
          </a:xfrm>
          <a:prstGeom prst="rect">
            <a:avLst/>
          </a:prstGeom>
        </p:spPr>
      </p:pic>
    </p:spTree>
    <p:extLst>
      <p:ext uri="{BB962C8B-B14F-4D97-AF65-F5344CB8AC3E}">
        <p14:creationId xmlns:p14="http://schemas.microsoft.com/office/powerpoint/2010/main" val="275584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molecule&#10;&#10;Description automatically generated with medium confidence">
            <a:extLst>
              <a:ext uri="{FF2B5EF4-FFF2-40B4-BE49-F238E27FC236}">
                <a16:creationId xmlns:a16="http://schemas.microsoft.com/office/drawing/2014/main" id="{A5C984FF-7060-90C4-8899-8706150CD006}"/>
              </a:ext>
            </a:extLst>
          </p:cNvPr>
          <p:cNvPicPr>
            <a:picLocks noChangeAspect="1"/>
          </p:cNvPicPr>
          <p:nvPr/>
        </p:nvPicPr>
        <p:blipFill>
          <a:blip r:embed="rId2"/>
          <a:srcRect l="25829" r="19260"/>
          <a:stretch/>
        </p:blipFill>
        <p:spPr>
          <a:xfrm flipH="1">
            <a:off x="806366" y="1047686"/>
            <a:ext cx="4770216" cy="4581331"/>
          </a:xfrm>
          <a:prstGeom prst="rect">
            <a:avLst/>
          </a:prstGeom>
        </p:spPr>
      </p:pic>
      <p:pic>
        <p:nvPicPr>
          <p:cNvPr id="5" name="Picture 4" descr="A close up of a structure&#10;&#10;Description automatically generated with medium confidence">
            <a:extLst>
              <a:ext uri="{FF2B5EF4-FFF2-40B4-BE49-F238E27FC236}">
                <a16:creationId xmlns:a16="http://schemas.microsoft.com/office/drawing/2014/main" id="{D8C23307-53B2-5F26-9C03-6EEA61688E6F}"/>
              </a:ext>
            </a:extLst>
          </p:cNvPr>
          <p:cNvPicPr>
            <a:picLocks noChangeAspect="1"/>
          </p:cNvPicPr>
          <p:nvPr/>
        </p:nvPicPr>
        <p:blipFill>
          <a:blip r:embed="rId3"/>
          <a:srcRect l="18492" r="17392"/>
          <a:stretch/>
        </p:blipFill>
        <p:spPr>
          <a:xfrm>
            <a:off x="5576582" y="1035464"/>
            <a:ext cx="5045589" cy="4593553"/>
          </a:xfrm>
          <a:prstGeom prst="rect">
            <a:avLst/>
          </a:prstGeom>
        </p:spPr>
      </p:pic>
      <p:sp>
        <p:nvSpPr>
          <p:cNvPr id="6" name="TextBox 5">
            <a:extLst>
              <a:ext uri="{FF2B5EF4-FFF2-40B4-BE49-F238E27FC236}">
                <a16:creationId xmlns:a16="http://schemas.microsoft.com/office/drawing/2014/main" id="{2649709F-3133-FC23-0059-A19183BF4470}"/>
              </a:ext>
            </a:extLst>
          </p:cNvPr>
          <p:cNvSpPr txBox="1"/>
          <p:nvPr/>
        </p:nvSpPr>
        <p:spPr>
          <a:xfrm>
            <a:off x="1143000" y="603504"/>
            <a:ext cx="1417320" cy="369332"/>
          </a:xfrm>
          <a:prstGeom prst="rect">
            <a:avLst/>
          </a:prstGeom>
          <a:noFill/>
        </p:spPr>
        <p:txBody>
          <a:bodyPr wrap="square" rtlCol="0">
            <a:spAutoFit/>
          </a:bodyPr>
          <a:lstStyle/>
          <a:p>
            <a:r>
              <a:rPr lang="en-US" dirty="0"/>
              <a:t>PDB: 1ZNJ</a:t>
            </a:r>
          </a:p>
        </p:txBody>
      </p:sp>
      <p:sp>
        <p:nvSpPr>
          <p:cNvPr id="7" name="TextBox 6">
            <a:extLst>
              <a:ext uri="{FF2B5EF4-FFF2-40B4-BE49-F238E27FC236}">
                <a16:creationId xmlns:a16="http://schemas.microsoft.com/office/drawing/2014/main" id="{DC1C4BE5-736D-3CCB-E6E4-3F9A2B98ECBA}"/>
              </a:ext>
            </a:extLst>
          </p:cNvPr>
          <p:cNvSpPr txBox="1"/>
          <p:nvPr/>
        </p:nvSpPr>
        <p:spPr>
          <a:xfrm>
            <a:off x="5576582" y="484632"/>
            <a:ext cx="1601458" cy="369332"/>
          </a:xfrm>
          <a:prstGeom prst="rect">
            <a:avLst/>
          </a:prstGeom>
          <a:noFill/>
        </p:spPr>
        <p:txBody>
          <a:bodyPr wrap="square" rtlCol="0">
            <a:spAutoFit/>
          </a:bodyPr>
          <a:lstStyle/>
          <a:p>
            <a:r>
              <a:rPr lang="en-US" dirty="0"/>
              <a:t>PDB: 5WDM</a:t>
            </a:r>
          </a:p>
        </p:txBody>
      </p:sp>
    </p:spTree>
    <p:extLst>
      <p:ext uri="{BB962C8B-B14F-4D97-AF65-F5344CB8AC3E}">
        <p14:creationId xmlns:p14="http://schemas.microsoft.com/office/powerpoint/2010/main" val="4129869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generated image of a molecule&#10;&#10;Description automatically generated">
            <a:extLst>
              <a:ext uri="{FF2B5EF4-FFF2-40B4-BE49-F238E27FC236}">
                <a16:creationId xmlns:a16="http://schemas.microsoft.com/office/drawing/2014/main" id="{6E8FBCF0-191E-F766-EA19-2D5C11CD9569}"/>
              </a:ext>
            </a:extLst>
          </p:cNvPr>
          <p:cNvPicPr>
            <a:picLocks noChangeAspect="1"/>
          </p:cNvPicPr>
          <p:nvPr/>
        </p:nvPicPr>
        <p:blipFill>
          <a:blip r:embed="rId2"/>
          <a:stretch>
            <a:fillRect/>
          </a:stretch>
        </p:blipFill>
        <p:spPr>
          <a:xfrm>
            <a:off x="797093" y="725547"/>
            <a:ext cx="9456683" cy="5406906"/>
          </a:xfrm>
          <a:prstGeom prst="rect">
            <a:avLst/>
          </a:prstGeom>
        </p:spPr>
      </p:pic>
      <p:sp>
        <p:nvSpPr>
          <p:cNvPr id="8" name="Right Arrow 7">
            <a:extLst>
              <a:ext uri="{FF2B5EF4-FFF2-40B4-BE49-F238E27FC236}">
                <a16:creationId xmlns:a16="http://schemas.microsoft.com/office/drawing/2014/main" id="{6F821165-4566-3F92-8641-52A232C154A8}"/>
              </a:ext>
            </a:extLst>
          </p:cNvPr>
          <p:cNvSpPr/>
          <p:nvPr/>
        </p:nvSpPr>
        <p:spPr>
          <a:xfrm rot="7670109">
            <a:off x="7513279" y="1995978"/>
            <a:ext cx="931525" cy="5726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869073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2" name="Picture 21">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4" name="Oval 23">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6" name="Picture 25">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8" name="Picture 27">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0" name="Rectangle 29">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Content Placeholder 3" descr="A close up of a model of a molecule&#10;&#10;Description automatically generated">
            <a:extLst>
              <a:ext uri="{FF2B5EF4-FFF2-40B4-BE49-F238E27FC236}">
                <a16:creationId xmlns:a16="http://schemas.microsoft.com/office/drawing/2014/main" id="{887287FE-2ED7-D317-49A5-C7E338AE3375}"/>
              </a:ext>
            </a:extLst>
          </p:cNvPr>
          <p:cNvPicPr>
            <a:picLocks noGrp="1" noChangeAspect="1"/>
          </p:cNvPicPr>
          <p:nvPr>
            <p:ph idx="1"/>
          </p:nvPr>
        </p:nvPicPr>
        <p:blipFill>
          <a:blip r:embed="rId7"/>
          <a:srcRect t="1131" b="14282"/>
          <a:stretch/>
        </p:blipFill>
        <p:spPr>
          <a:xfrm>
            <a:off x="20" y="10"/>
            <a:ext cx="12191980" cy="6857990"/>
          </a:xfrm>
          <a:prstGeom prst="rect">
            <a:avLst/>
          </a:prstGeom>
        </p:spPr>
      </p:pic>
      <p:sp>
        <p:nvSpPr>
          <p:cNvPr id="6" name="Right Arrow 5">
            <a:extLst>
              <a:ext uri="{FF2B5EF4-FFF2-40B4-BE49-F238E27FC236}">
                <a16:creationId xmlns:a16="http://schemas.microsoft.com/office/drawing/2014/main" id="{37ACCEFA-7906-3156-1111-ABC80BA68CD2}"/>
              </a:ext>
            </a:extLst>
          </p:cNvPr>
          <p:cNvSpPr/>
          <p:nvPr/>
        </p:nvSpPr>
        <p:spPr>
          <a:xfrm rot="2567580">
            <a:off x="1569761" y="667003"/>
            <a:ext cx="1178990" cy="5554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739104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4" name="Picture 3" descr="A diagram of a dna chain&#10;&#10;Description automatically generated">
            <a:extLst>
              <a:ext uri="{FF2B5EF4-FFF2-40B4-BE49-F238E27FC236}">
                <a16:creationId xmlns:a16="http://schemas.microsoft.com/office/drawing/2014/main" id="{9C501E6E-A024-3969-59DA-1BA1F67BEFFF}"/>
              </a:ext>
            </a:extLst>
          </p:cNvPr>
          <p:cNvPicPr>
            <a:picLocks noChangeAspect="1"/>
          </p:cNvPicPr>
          <p:nvPr/>
        </p:nvPicPr>
        <p:blipFill>
          <a:blip r:embed="rId2"/>
          <a:stretch>
            <a:fillRect/>
          </a:stretch>
        </p:blipFill>
        <p:spPr>
          <a:xfrm>
            <a:off x="6093992" y="2570641"/>
            <a:ext cx="5449889" cy="1716715"/>
          </a:xfrm>
          <a:prstGeom prst="rect">
            <a:avLst/>
          </a:prstGeom>
          <a:effectLst/>
        </p:spPr>
      </p:pic>
      <p:sp>
        <p:nvSpPr>
          <p:cNvPr id="15" name="Rectangle 14">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9A3AA39-DD40-D1EE-1FDA-D652D72DAD82}"/>
              </a:ext>
            </a:extLst>
          </p:cNvPr>
          <p:cNvSpPr>
            <a:spLocks noGrp="1"/>
          </p:cNvSpPr>
          <p:nvPr>
            <p:ph idx="1"/>
          </p:nvPr>
        </p:nvSpPr>
        <p:spPr>
          <a:xfrm>
            <a:off x="648931" y="694944"/>
            <a:ext cx="4453421" cy="5528875"/>
          </a:xfrm>
        </p:spPr>
        <p:txBody>
          <a:bodyPr>
            <a:normAutofit/>
          </a:bodyPr>
          <a:lstStyle/>
          <a:p>
            <a:r>
              <a:rPr lang="en-US" sz="1600" dirty="0">
                <a:solidFill>
                  <a:srgbClr val="EBEBEB"/>
                </a:solidFill>
              </a:rPr>
              <a:t>6 residue linker domain</a:t>
            </a:r>
          </a:p>
          <a:p>
            <a:pPr lvl="1"/>
            <a:r>
              <a:rPr lang="en-US" sz="1600" dirty="0">
                <a:solidFill>
                  <a:srgbClr val="EBEBEB"/>
                </a:solidFill>
              </a:rPr>
              <a:t>Glutamates introduce negative charges to lower isoelectric point and reduce interaction with Insulin-like growth factor 1 (IGF-R1)</a:t>
            </a:r>
          </a:p>
          <a:p>
            <a:pPr lvl="1"/>
            <a:r>
              <a:rPr lang="en-US" sz="1600" dirty="0">
                <a:solidFill>
                  <a:srgbClr val="EBEBEB"/>
                </a:solidFill>
              </a:rPr>
              <a:t>Reduces mitogenicity and carcinogenesis in mice models.</a:t>
            </a:r>
          </a:p>
          <a:p>
            <a:pPr lvl="1"/>
            <a:r>
              <a:rPr lang="en-US" sz="1600" dirty="0">
                <a:solidFill>
                  <a:srgbClr val="EBEBEB"/>
                </a:solidFill>
              </a:rPr>
              <a:t>GPRR designed to prioritize structural flexing/folding to allow A and B chain alignment during receptor binding</a:t>
            </a:r>
          </a:p>
          <a:p>
            <a:r>
              <a:rPr lang="en-US" sz="1600" dirty="0">
                <a:solidFill>
                  <a:srgbClr val="EBEBEB"/>
                </a:solidFill>
              </a:rPr>
              <a:t>SCI-a/b demonstrated as final proof of concept, with b meant for ease of characterization </a:t>
            </a:r>
          </a:p>
          <a:p>
            <a:r>
              <a:rPr lang="en-US" sz="1600" dirty="0">
                <a:solidFill>
                  <a:srgbClr val="EBEBEB"/>
                </a:solidFill>
              </a:rPr>
              <a:t>C resulted from prior prototypes</a:t>
            </a:r>
          </a:p>
          <a:p>
            <a:pPr lvl="1"/>
            <a:r>
              <a:rPr lang="en-US" sz="1400" dirty="0">
                <a:solidFill>
                  <a:srgbClr val="EBEBEB"/>
                </a:solidFill>
              </a:rPr>
              <a:t>Changes to HisB10 correlated with mitogenicity and carcinogenesis in mice models.</a:t>
            </a:r>
          </a:p>
        </p:txBody>
      </p:sp>
    </p:spTree>
    <p:extLst>
      <p:ext uri="{BB962C8B-B14F-4D97-AF65-F5344CB8AC3E}">
        <p14:creationId xmlns:p14="http://schemas.microsoft.com/office/powerpoint/2010/main" val="389554970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4" name="Picture 3" descr="A close-up of a structure&#10;&#10;Description automatically generated">
            <a:extLst>
              <a:ext uri="{FF2B5EF4-FFF2-40B4-BE49-F238E27FC236}">
                <a16:creationId xmlns:a16="http://schemas.microsoft.com/office/drawing/2014/main" id="{6DCE13FB-9E15-13AF-E9B6-78DEBEB8E795}"/>
              </a:ext>
            </a:extLst>
          </p:cNvPr>
          <p:cNvPicPr>
            <a:picLocks noChangeAspect="1"/>
          </p:cNvPicPr>
          <p:nvPr/>
        </p:nvPicPr>
        <p:blipFill>
          <a:blip r:embed="rId3"/>
          <a:stretch>
            <a:fillRect/>
          </a:stretch>
        </p:blipFill>
        <p:spPr>
          <a:xfrm>
            <a:off x="6190607" y="647698"/>
            <a:ext cx="5256658" cy="5562601"/>
          </a:xfrm>
          <a:prstGeom prst="rect">
            <a:avLst/>
          </a:prstGeom>
          <a:effectLst/>
        </p:spPr>
      </p:pic>
      <p:sp>
        <p:nvSpPr>
          <p:cNvPr id="15" name="Rectangle 14">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772A2125-69E5-5442-5D25-CEC03475DFB9}"/>
              </a:ext>
            </a:extLst>
          </p:cNvPr>
          <p:cNvSpPr>
            <a:spLocks noGrp="1"/>
          </p:cNvSpPr>
          <p:nvPr>
            <p:ph idx="1"/>
          </p:nvPr>
        </p:nvSpPr>
        <p:spPr>
          <a:xfrm>
            <a:off x="648931" y="475488"/>
            <a:ext cx="4166509" cy="5748331"/>
          </a:xfrm>
        </p:spPr>
        <p:txBody>
          <a:bodyPr>
            <a:normAutofit/>
          </a:bodyPr>
          <a:lstStyle/>
          <a:p>
            <a:r>
              <a:rPr lang="en-US" dirty="0">
                <a:solidFill>
                  <a:srgbClr val="EBEBEB"/>
                </a:solidFill>
              </a:rPr>
              <a:t>Amino acids in Receptor binding</a:t>
            </a:r>
          </a:p>
          <a:p>
            <a:pPr lvl="1"/>
            <a:r>
              <a:rPr lang="en-US" dirty="0">
                <a:solidFill>
                  <a:srgbClr val="EBEBEB"/>
                </a:solidFill>
              </a:rPr>
              <a:t>SCI containing PheB24, PheB25, and TyrB26, and ArgC5/6</a:t>
            </a:r>
          </a:p>
          <a:p>
            <a:r>
              <a:rPr lang="en-US" dirty="0">
                <a:solidFill>
                  <a:srgbClr val="EBEBEB"/>
                </a:solidFill>
              </a:rPr>
              <a:t>Past studies inspected binding to a simplified/truncated micro insulin receptor (µIR)</a:t>
            </a:r>
          </a:p>
          <a:p>
            <a:pPr lvl="1"/>
            <a:r>
              <a:rPr lang="en-US" dirty="0">
                <a:solidFill>
                  <a:srgbClr val="EBEBEB"/>
                </a:solidFill>
              </a:rPr>
              <a:t>Composed of L1/L2 domain (white), ⍺CT peptide (blue)</a:t>
            </a:r>
          </a:p>
          <a:p>
            <a:pPr lvl="1"/>
            <a:r>
              <a:rPr lang="en-US" dirty="0">
                <a:solidFill>
                  <a:srgbClr val="EBEBEB"/>
                </a:solidFill>
              </a:rPr>
              <a:t>Phe714 of ⍺CT hydrophobic interaction with PheB24.</a:t>
            </a:r>
          </a:p>
          <a:p>
            <a:pPr lvl="1"/>
            <a:r>
              <a:rPr lang="en-US" dirty="0">
                <a:solidFill>
                  <a:srgbClr val="EBEBEB"/>
                </a:solidFill>
              </a:rPr>
              <a:t>Pro716 and 718 of ⍺CT engages with PheB25</a:t>
            </a:r>
          </a:p>
          <a:p>
            <a:endParaRPr lang="en-US" dirty="0">
              <a:solidFill>
                <a:srgbClr val="EBEBEB"/>
              </a:solidFill>
            </a:endParaRPr>
          </a:p>
          <a:p>
            <a:pPr lvl="1"/>
            <a:endParaRPr lang="en-US" dirty="0">
              <a:solidFill>
                <a:srgbClr val="EBEBEB"/>
              </a:solidFill>
            </a:endParaRPr>
          </a:p>
        </p:txBody>
      </p:sp>
      <p:sp>
        <p:nvSpPr>
          <p:cNvPr id="2" name="TextBox 1">
            <a:extLst>
              <a:ext uri="{FF2B5EF4-FFF2-40B4-BE49-F238E27FC236}">
                <a16:creationId xmlns:a16="http://schemas.microsoft.com/office/drawing/2014/main" id="{1A53FD65-A013-F2F6-10F3-225A37A79B34}"/>
              </a:ext>
            </a:extLst>
          </p:cNvPr>
          <p:cNvSpPr txBox="1"/>
          <p:nvPr/>
        </p:nvSpPr>
        <p:spPr>
          <a:xfrm>
            <a:off x="6190187" y="647697"/>
            <a:ext cx="1165860" cy="646331"/>
          </a:xfrm>
          <a:prstGeom prst="rect">
            <a:avLst/>
          </a:prstGeom>
          <a:noFill/>
        </p:spPr>
        <p:txBody>
          <a:bodyPr wrap="square" rtlCol="0">
            <a:spAutoFit/>
          </a:bodyPr>
          <a:lstStyle/>
          <a:p>
            <a:r>
              <a:rPr lang="en-US" dirty="0">
                <a:solidFill>
                  <a:schemeClr val="bg1"/>
                </a:solidFill>
              </a:rPr>
              <a:t>PDB: 7KD6</a:t>
            </a:r>
          </a:p>
        </p:txBody>
      </p:sp>
    </p:spTree>
    <p:extLst>
      <p:ext uri="{BB962C8B-B14F-4D97-AF65-F5344CB8AC3E}">
        <p14:creationId xmlns:p14="http://schemas.microsoft.com/office/powerpoint/2010/main" val="2630428755"/>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2825</TotalTime>
  <Words>3187</Words>
  <Application>Microsoft Macintosh PowerPoint</Application>
  <PresentationFormat>Widescreen</PresentationFormat>
  <Paragraphs>198</Paragraphs>
  <Slides>26</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Aptos</vt:lpstr>
      <vt:lpstr>Cambria Math</vt:lpstr>
      <vt:lpstr>Century Gothic</vt:lpstr>
      <vt:lpstr>Times New Roman</vt:lpstr>
      <vt:lpstr>Wingdings</vt:lpstr>
      <vt:lpstr>Wingdings 3</vt:lpstr>
      <vt:lpstr>Ion</vt:lpstr>
      <vt:lpstr>Ultra-stable Single Chain Insulin (SCI-57) Analog</vt:lpstr>
      <vt:lpstr>Why this molecule</vt:lpstr>
      <vt:lpstr>Origin and Name</vt:lpstr>
      <vt:lpstr>Structural Information</vt:lpstr>
      <vt:lpstr>PowerPoint Presentation</vt:lpstr>
      <vt:lpstr>PowerPoint Presentation</vt:lpstr>
      <vt:lpstr>PowerPoint Presentation</vt:lpstr>
      <vt:lpstr>PowerPoint Presentation</vt:lpstr>
      <vt:lpstr>PowerPoint Presentation</vt:lpstr>
      <vt:lpstr>PowerPoint Presentation</vt:lpstr>
      <vt:lpstr>Functional Information</vt:lpstr>
      <vt:lpstr>Academic and Industrial Values</vt:lpstr>
      <vt:lpstr>Academic and Industrial Values</vt:lpstr>
      <vt:lpstr>Mission</vt:lpstr>
      <vt:lpstr>Mission</vt:lpstr>
      <vt:lpstr>PowerPoint Presentation</vt:lpstr>
      <vt:lpstr>Hypothesis</vt:lpstr>
      <vt:lpstr>Mutation Strategy</vt:lpstr>
      <vt:lpstr>Tyrosine </vt:lpstr>
      <vt:lpstr>Tryptophan</vt:lpstr>
      <vt:lpstr>Phenylalanine</vt:lpstr>
      <vt:lpstr>ClusPro Docking</vt:lpstr>
      <vt:lpstr>ClusPro Docking</vt:lpstr>
      <vt:lpstr>Testing and Evaluation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Huang, Frederick</dc:creator>
  <cp:lastModifiedBy>Huang, Frederick</cp:lastModifiedBy>
  <cp:revision>21</cp:revision>
  <dcterms:created xsi:type="dcterms:W3CDTF">2024-09-23T12:40:42Z</dcterms:created>
  <dcterms:modified xsi:type="dcterms:W3CDTF">2024-12-05T19:56:38Z</dcterms:modified>
</cp:coreProperties>
</file>